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43"/>
  </p:notesMasterIdLst>
  <p:handoutMasterIdLst>
    <p:handoutMasterId r:id="rId44"/>
  </p:handoutMasterIdLst>
  <p:sldIdLst>
    <p:sldId id="256" r:id="rId2"/>
    <p:sldId id="257" r:id="rId3"/>
    <p:sldId id="295" r:id="rId4"/>
    <p:sldId id="296" r:id="rId5"/>
    <p:sldId id="259" r:id="rId6"/>
    <p:sldId id="262" r:id="rId7"/>
    <p:sldId id="263" r:id="rId8"/>
    <p:sldId id="266" r:id="rId9"/>
    <p:sldId id="267" r:id="rId10"/>
    <p:sldId id="302" r:id="rId11"/>
    <p:sldId id="271" r:id="rId12"/>
    <p:sldId id="269" r:id="rId13"/>
    <p:sldId id="272" r:id="rId14"/>
    <p:sldId id="274" r:id="rId15"/>
    <p:sldId id="273" r:id="rId16"/>
    <p:sldId id="275" r:id="rId17"/>
    <p:sldId id="299" r:id="rId18"/>
    <p:sldId id="281" r:id="rId19"/>
    <p:sldId id="277" r:id="rId20"/>
    <p:sldId id="283" r:id="rId21"/>
    <p:sldId id="280" r:id="rId22"/>
    <p:sldId id="284" r:id="rId23"/>
    <p:sldId id="308" r:id="rId24"/>
    <p:sldId id="286" r:id="rId25"/>
    <p:sldId id="289" r:id="rId26"/>
    <p:sldId id="291" r:id="rId27"/>
    <p:sldId id="290" r:id="rId28"/>
    <p:sldId id="310" r:id="rId29"/>
    <p:sldId id="293" r:id="rId30"/>
    <p:sldId id="301" r:id="rId31"/>
    <p:sldId id="300" r:id="rId32"/>
    <p:sldId id="297" r:id="rId33"/>
    <p:sldId id="314" r:id="rId34"/>
    <p:sldId id="315" r:id="rId35"/>
    <p:sldId id="303" r:id="rId36"/>
    <p:sldId id="305" r:id="rId37"/>
    <p:sldId id="306" r:id="rId38"/>
    <p:sldId id="307" r:id="rId39"/>
    <p:sldId id="292" r:id="rId40"/>
    <p:sldId id="311" r:id="rId41"/>
    <p:sldId id="313" r:id="rId42"/>
  </p:sldIdLst>
  <p:sldSz cx="9144000" cy="6858000" type="screen4x3"/>
  <p:notesSz cx="6735763"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松原　望" initials="小松原　望" lastIdx="1" clrIdx="0">
    <p:extLst>
      <p:ext uri="{19B8F6BF-5375-455C-9EA6-DF929625EA0E}">
        <p15:presenceInfo xmlns:p15="http://schemas.microsoft.com/office/powerpoint/2012/main" userId="S::5762401297@utac.u-tokyo.ac.jp::0ee122ad-391d-4405-b0ae-50a7af66c7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95109" autoAdjust="0"/>
  </p:normalViewPr>
  <p:slideViewPr>
    <p:cSldViewPr snapToGrid="0">
      <p:cViewPr varScale="1">
        <p:scale>
          <a:sx n="89" d="100"/>
          <a:sy n="89" d="100"/>
        </p:scale>
        <p:origin x="1216"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0" d="100"/>
          <a:sy n="90" d="100"/>
        </p:scale>
        <p:origin x="357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62B8E-A36E-4AA3-8657-7580EE17C58B}"/>
              </a:ext>
            </a:extLst>
          </p:cNvPr>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65CF2D7-8BD0-41A4-8DB4-310D25815C0E}"/>
              </a:ext>
            </a:extLst>
          </p:cNvPr>
          <p:cNvSpPr>
            <a:spLocks noGrp="1"/>
          </p:cNvSpPr>
          <p:nvPr>
            <p:ph type="dt" sz="quarter" idx="1"/>
          </p:nvPr>
        </p:nvSpPr>
        <p:spPr>
          <a:xfrm>
            <a:off x="3815373" y="0"/>
            <a:ext cx="2918831" cy="495188"/>
          </a:xfrm>
          <a:prstGeom prst="rect">
            <a:avLst/>
          </a:prstGeom>
        </p:spPr>
        <p:txBody>
          <a:bodyPr vert="horz" lIns="91440" tIns="45720" rIns="91440" bIns="45720" rtlCol="0"/>
          <a:lstStyle>
            <a:lvl1pPr algn="r">
              <a:defRPr sz="1200"/>
            </a:lvl1pPr>
          </a:lstStyle>
          <a:p>
            <a:fld id="{23619600-5B59-40BC-9813-1FAB08ADB2B2}" type="datetimeFigureOut">
              <a:rPr kumimoji="1" lang="ja-JP" altLang="en-US" smtClean="0"/>
              <a:t>2019/1/15</a:t>
            </a:fld>
            <a:endParaRPr kumimoji="1" lang="ja-JP" altLang="en-US"/>
          </a:p>
        </p:txBody>
      </p:sp>
      <p:sp>
        <p:nvSpPr>
          <p:cNvPr id="4" name="フッター プレースホルダー 3">
            <a:extLst>
              <a:ext uri="{FF2B5EF4-FFF2-40B4-BE49-F238E27FC236}">
                <a16:creationId xmlns:a16="http://schemas.microsoft.com/office/drawing/2014/main" id="{DB195F46-D385-435B-B2A0-4B1BDEA40E61}"/>
              </a:ext>
            </a:extLst>
          </p:cNvPr>
          <p:cNvSpPr>
            <a:spLocks noGrp="1"/>
          </p:cNvSpPr>
          <p:nvPr>
            <p:ph type="ftr" sz="quarter" idx="2"/>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247594D-79DB-43C4-89BC-CBCEC065B275}"/>
              </a:ext>
            </a:extLst>
          </p:cNvPr>
          <p:cNvSpPr>
            <a:spLocks noGrp="1"/>
          </p:cNvSpPr>
          <p:nvPr>
            <p:ph type="sldNum" sz="quarter" idx="3"/>
          </p:nvPr>
        </p:nvSpPr>
        <p:spPr>
          <a:xfrm>
            <a:off x="3815373" y="9374301"/>
            <a:ext cx="2918831" cy="495187"/>
          </a:xfrm>
          <a:prstGeom prst="rect">
            <a:avLst/>
          </a:prstGeom>
        </p:spPr>
        <p:txBody>
          <a:bodyPr vert="horz" lIns="91440" tIns="45720" rIns="91440" bIns="45720" rtlCol="0" anchor="b"/>
          <a:lstStyle>
            <a:lvl1pPr algn="r">
              <a:defRPr sz="1200"/>
            </a:lvl1pPr>
          </a:lstStyle>
          <a:p>
            <a:fld id="{2A26E8EF-9E3C-44DD-9B5A-17AC7D6B92D0}" type="slidenum">
              <a:rPr kumimoji="1" lang="ja-JP" altLang="en-US" smtClean="0"/>
              <a:t>‹#›</a:t>
            </a:fld>
            <a:endParaRPr kumimoji="1" lang="ja-JP" altLang="en-US"/>
          </a:p>
        </p:txBody>
      </p:sp>
    </p:spTree>
    <p:extLst>
      <p:ext uri="{BB962C8B-B14F-4D97-AF65-F5344CB8AC3E}">
        <p14:creationId xmlns:p14="http://schemas.microsoft.com/office/powerpoint/2010/main" val="104040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188"/>
          </a:xfrm>
          <a:prstGeom prst="rect">
            <a:avLst/>
          </a:prstGeom>
        </p:spPr>
        <p:txBody>
          <a:bodyPr vert="horz" lIns="91440" tIns="45720" rIns="91440" bIns="45720" rtlCol="0"/>
          <a:lstStyle>
            <a:lvl1pPr algn="r">
              <a:defRPr sz="1200"/>
            </a:lvl1pPr>
          </a:lstStyle>
          <a:p>
            <a:fld id="{89EB5C82-AEC6-4FE6-8043-B4F61A8A44F1}" type="datetimeFigureOut">
              <a:rPr kumimoji="1" lang="ja-JP" altLang="en-US" smtClean="0"/>
              <a:t>2019/1/15</a:t>
            </a:fld>
            <a:endParaRPr kumimoji="1" lang="ja-JP" altLang="en-US"/>
          </a:p>
        </p:txBody>
      </p:sp>
      <p:sp>
        <p:nvSpPr>
          <p:cNvPr id="4" name="スライド イメージ プレースホルダー 3"/>
          <p:cNvSpPr>
            <a:spLocks noGrp="1" noRot="1" noChangeAspect="1"/>
          </p:cNvSpPr>
          <p:nvPr>
            <p:ph type="sldImg" idx="2"/>
          </p:nvPr>
        </p:nvSpPr>
        <p:spPr>
          <a:xfrm>
            <a:off x="1147763" y="1233488"/>
            <a:ext cx="4440237" cy="3330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9691"/>
            <a:ext cx="5388610" cy="388611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4301"/>
            <a:ext cx="2918831" cy="495187"/>
          </a:xfrm>
          <a:prstGeom prst="rect">
            <a:avLst/>
          </a:prstGeom>
        </p:spPr>
        <p:txBody>
          <a:bodyPr vert="horz" lIns="91440" tIns="45720" rIns="91440" bIns="45720" rtlCol="0" anchor="b"/>
          <a:lstStyle>
            <a:lvl1pPr algn="r">
              <a:defRPr sz="1200"/>
            </a:lvl1pPr>
          </a:lstStyle>
          <a:p>
            <a:fld id="{7450FA9C-ACB4-4619-9CE3-0D6408AD346E}" type="slidenum">
              <a:rPr kumimoji="1" lang="ja-JP" altLang="en-US" smtClean="0"/>
              <a:t>‹#›</a:t>
            </a:fld>
            <a:endParaRPr kumimoji="1" lang="ja-JP" altLang="en-US"/>
          </a:p>
        </p:txBody>
      </p:sp>
    </p:spTree>
    <p:extLst>
      <p:ext uri="{BB962C8B-B14F-4D97-AF65-F5344CB8AC3E}">
        <p14:creationId xmlns:p14="http://schemas.microsoft.com/office/powerpoint/2010/main" val="3010922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半導体レーザーは小型で取り回しがしやすい</a:t>
            </a:r>
            <a:endParaRPr kumimoji="1" lang="en-US" altLang="ja-JP" dirty="0"/>
          </a:p>
          <a:p>
            <a:r>
              <a:rPr kumimoji="1" lang="ja-JP" altLang="en-US" dirty="0"/>
              <a:t>ファイバーレーザー</a:t>
            </a:r>
            <a:endParaRPr kumimoji="1" lang="en-US" altLang="ja-JP" dirty="0"/>
          </a:p>
          <a:p>
            <a:r>
              <a:rPr kumimoji="1" lang="en-US" altLang="ja-JP" dirty="0"/>
              <a:t>1um</a:t>
            </a:r>
            <a:r>
              <a:rPr kumimoji="1" lang="ja-JP" altLang="en-US" dirty="0"/>
              <a:t>波長帯はアンプ技術が成長している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a:t>
            </a:fld>
            <a:endParaRPr kumimoji="1" lang="ja-JP" altLang="en-US"/>
          </a:p>
        </p:txBody>
      </p:sp>
    </p:spTree>
    <p:extLst>
      <p:ext uri="{BB962C8B-B14F-4D97-AF65-F5344CB8AC3E}">
        <p14:creationId xmlns:p14="http://schemas.microsoft.com/office/powerpoint/2010/main" val="169181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a:t>
            </a:r>
            <a:r>
              <a:rPr kumimoji="1" lang="ja-JP" altLang="en-US" dirty="0" err="1"/>
              <a:t>ぷろっと</a:t>
            </a:r>
            <a:r>
              <a:rPr kumimoji="1" lang="ja-JP" altLang="en-US" dirty="0"/>
              <a:t>直すべし</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14</a:t>
            </a:fld>
            <a:endParaRPr kumimoji="1" lang="ja-JP" altLang="en-US"/>
          </a:p>
        </p:txBody>
      </p:sp>
    </p:spTree>
    <p:extLst>
      <p:ext uri="{BB962C8B-B14F-4D97-AF65-F5344CB8AC3E}">
        <p14:creationId xmlns:p14="http://schemas.microsoft.com/office/powerpoint/2010/main" val="2545683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歪補償がうまくいっている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15</a:t>
            </a:fld>
            <a:endParaRPr kumimoji="1" lang="ja-JP" altLang="en-US"/>
          </a:p>
        </p:txBody>
      </p:sp>
    </p:spTree>
    <p:extLst>
      <p:ext uri="{BB962C8B-B14F-4D97-AF65-F5344CB8AC3E}">
        <p14:creationId xmlns:p14="http://schemas.microsoft.com/office/powerpoint/2010/main" val="5446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なぜ</a:t>
            </a:r>
            <a:r>
              <a:rPr kumimoji="1" lang="en-US" altLang="ja-JP" dirty="0"/>
              <a:t>10</a:t>
            </a:r>
            <a:r>
              <a:rPr kumimoji="1" lang="ja-JP" altLang="en-US"/>
              <a:t>周期だけドループが見られたか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17</a:t>
            </a:fld>
            <a:endParaRPr kumimoji="1" lang="ja-JP" altLang="en-US"/>
          </a:p>
        </p:txBody>
      </p:sp>
    </p:spTree>
    <p:extLst>
      <p:ext uri="{BB962C8B-B14F-4D97-AF65-F5344CB8AC3E}">
        <p14:creationId xmlns:p14="http://schemas.microsoft.com/office/powerpoint/2010/main" val="213904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周期後発後行エピダウン</a:t>
            </a:r>
            <a:endParaRPr kumimoji="1" lang="en-US" altLang="ja-JP" dirty="0"/>
          </a:p>
          <a:p>
            <a:r>
              <a:rPr kumimoji="1" lang="en-US" altLang="ja-JP" dirty="0"/>
              <a:t>Duty</a:t>
            </a:r>
            <a:r>
              <a:rPr kumimoji="1" lang="ja-JP" altLang="en-US"/>
              <a:t>比</a:t>
            </a:r>
            <a:r>
              <a:rPr kumimoji="1" lang="en-US" altLang="ja-JP" dirty="0"/>
              <a:t>1:1000</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19</a:t>
            </a:fld>
            <a:endParaRPr kumimoji="1" lang="ja-JP" altLang="en-US"/>
          </a:p>
        </p:txBody>
      </p:sp>
    </p:spTree>
    <p:extLst>
      <p:ext uri="{BB962C8B-B14F-4D97-AF65-F5344CB8AC3E}">
        <p14:creationId xmlns:p14="http://schemas.microsoft.com/office/powerpoint/2010/main" val="2551579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20</a:t>
            </a:fld>
            <a:endParaRPr kumimoji="1" lang="ja-JP" altLang="en-US"/>
          </a:p>
        </p:txBody>
      </p:sp>
    </p:spTree>
    <p:extLst>
      <p:ext uri="{BB962C8B-B14F-4D97-AF65-F5344CB8AC3E}">
        <p14:creationId xmlns:p14="http://schemas.microsoft.com/office/powerpoint/2010/main" val="3263168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モード利得の差異が見えるのってなん</a:t>
            </a:r>
            <a:r>
              <a:rPr kumimoji="1" lang="en-US" altLang="ja-JP" dirty="0" err="1"/>
              <a:t>ps</a:t>
            </a:r>
            <a:r>
              <a:rPr kumimoji="1" lang="ja-JP" altLang="en-US" dirty="0"/>
              <a:t>くらいなの</a:t>
            </a:r>
            <a:r>
              <a:rPr kumimoji="1" lang="en-US" altLang="ja-JP" dirty="0"/>
              <a:t>?</a:t>
            </a:r>
          </a:p>
          <a:p>
            <a:r>
              <a:rPr kumimoji="1" lang="ja-JP" altLang="en-US" dirty="0"/>
              <a:t>そのためにはどのくらいの回路が必要</a:t>
            </a:r>
            <a:r>
              <a:rPr kumimoji="1" lang="en-US" altLang="ja-JP" dirty="0"/>
              <a:t>?</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28</a:t>
            </a:fld>
            <a:endParaRPr kumimoji="1" lang="ja-JP" altLang="en-US"/>
          </a:p>
        </p:txBody>
      </p:sp>
    </p:spTree>
    <p:extLst>
      <p:ext uri="{BB962C8B-B14F-4D97-AF65-F5344CB8AC3E}">
        <p14:creationId xmlns:p14="http://schemas.microsoft.com/office/powerpoint/2010/main" val="200585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ここで量子井戸の多重化についてお話します。</a:t>
            </a:r>
            <a:endParaRPr kumimoji="1" lang="en-US" altLang="ja-JP" dirty="0"/>
          </a:p>
          <a:p>
            <a:r>
              <a:rPr kumimoji="1" lang="ja-JP" altLang="en-US" dirty="0"/>
              <a:t>本研究で用いた</a:t>
            </a:r>
            <a:r>
              <a:rPr kumimoji="1" lang="en-US" altLang="ja-JP" dirty="0" err="1"/>
              <a:t>InGaAs</a:t>
            </a:r>
            <a:r>
              <a:rPr kumimoji="1" lang="ja-JP" altLang="en-US" dirty="0"/>
              <a:t>材料の特徴についても併せてお話します。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31</a:t>
            </a:fld>
            <a:endParaRPr kumimoji="1" lang="ja-JP" altLang="en-US"/>
          </a:p>
        </p:txBody>
      </p:sp>
    </p:spTree>
    <p:extLst>
      <p:ext uri="{BB962C8B-B14F-4D97-AF65-F5344CB8AC3E}">
        <p14:creationId xmlns:p14="http://schemas.microsoft.com/office/powerpoint/2010/main" val="1629971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34</a:t>
            </a:fld>
            <a:endParaRPr kumimoji="1" lang="ja-JP" altLang="en-US"/>
          </a:p>
        </p:txBody>
      </p:sp>
    </p:spTree>
    <p:extLst>
      <p:ext uri="{BB962C8B-B14F-4D97-AF65-F5344CB8AC3E}">
        <p14:creationId xmlns:p14="http://schemas.microsoft.com/office/powerpoint/2010/main" val="868448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発振を確認した</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35</a:t>
            </a:fld>
            <a:endParaRPr kumimoji="1" lang="ja-JP" altLang="en-US"/>
          </a:p>
        </p:txBody>
      </p:sp>
    </p:spTree>
    <p:extLst>
      <p:ext uri="{BB962C8B-B14F-4D97-AF65-F5344CB8AC3E}">
        <p14:creationId xmlns:p14="http://schemas.microsoft.com/office/powerpoint/2010/main" val="247281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Tao</a:t>
            </a:r>
            <a:r>
              <a:rPr kumimoji="1" lang="ja-JP" altLang="en-US" dirty="0" err="1"/>
              <a:t>さん</a:t>
            </a:r>
            <a:r>
              <a:rPr kumimoji="1" lang="en-US" altLang="ja-JP" dirty="0"/>
              <a:t>180809</a:t>
            </a:r>
            <a:r>
              <a:rPr kumimoji="1" lang="ja-JP" altLang="en-US" dirty="0"/>
              <a:t>のミーティング試料より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利得スイッチングはナノ秒程度の電気パルスを注入すると数十ピコ秒程度の光パルスが得られる、緩和振動の１パルス目を取り出す技術でこのようなシングルモードレート方程式で記述される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高利得を行った例は少ない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a:t>
            </a:fld>
            <a:endParaRPr kumimoji="1" lang="ja-JP" altLang="en-US"/>
          </a:p>
        </p:txBody>
      </p:sp>
    </p:spTree>
    <p:extLst>
      <p:ext uri="{BB962C8B-B14F-4D97-AF65-F5344CB8AC3E}">
        <p14:creationId xmlns:p14="http://schemas.microsoft.com/office/powerpoint/2010/main" val="38018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Γ</a:t>
            </a:r>
            <a:r>
              <a:rPr kumimoji="1" lang="ja-JP" altLang="en-US" dirty="0"/>
              <a:t>の標識具体的には？</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4</a:t>
            </a:fld>
            <a:endParaRPr kumimoji="1" lang="ja-JP" altLang="en-US"/>
          </a:p>
        </p:txBody>
      </p:sp>
    </p:spTree>
    <p:extLst>
      <p:ext uri="{BB962C8B-B14F-4D97-AF65-F5344CB8AC3E}">
        <p14:creationId xmlns:p14="http://schemas.microsoft.com/office/powerpoint/2010/main" val="310429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実際にデバイスを使う時と同様に電流注入による評価を行う</a:t>
            </a:r>
            <a:endParaRPr kumimoji="1" lang="en-US" altLang="ja-JP" dirty="0"/>
          </a:p>
          <a:p>
            <a:r>
              <a:rPr kumimoji="1" lang="ja-JP" altLang="en-US" dirty="0"/>
              <a:t>評価測定を行ってデバイスのデザインにフィードバックを行う</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5</a:t>
            </a:fld>
            <a:endParaRPr kumimoji="1" lang="ja-JP" altLang="en-US"/>
          </a:p>
        </p:txBody>
      </p:sp>
    </p:spTree>
    <p:extLst>
      <p:ext uri="{BB962C8B-B14F-4D97-AF65-F5344CB8AC3E}">
        <p14:creationId xmlns:p14="http://schemas.microsoft.com/office/powerpoint/2010/main" val="178899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光の分布も入れたい</a:t>
            </a:r>
            <a:endParaRPr kumimoji="1" lang="en-US" altLang="ja-JP" dirty="0"/>
          </a:p>
          <a:p>
            <a:r>
              <a:rPr kumimoji="1" lang="ja-JP" altLang="en-US" dirty="0"/>
              <a:t>実際の長さに照らし合わせて</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6</a:t>
            </a:fld>
            <a:endParaRPr kumimoji="1" lang="ja-JP" altLang="en-US"/>
          </a:p>
        </p:txBody>
      </p:sp>
    </p:spTree>
    <p:extLst>
      <p:ext uri="{BB962C8B-B14F-4D97-AF65-F5344CB8AC3E}">
        <p14:creationId xmlns:p14="http://schemas.microsoft.com/office/powerpoint/2010/main" val="93701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エピウエハが完成後フォトリソグラフィを用いたリッジ形成加工を行いさらに</a:t>
            </a:r>
            <a:r>
              <a:rPr kumimoji="1" lang="en-US" altLang="ja-JP" dirty="0"/>
              <a:t>p</a:t>
            </a:r>
            <a:r>
              <a:rPr kumimoji="1" lang="ja-JP" altLang="en-US" dirty="0"/>
              <a:t>側、</a:t>
            </a:r>
            <a:r>
              <a:rPr kumimoji="1" lang="en-US" altLang="ja-JP" dirty="0"/>
              <a:t>n</a:t>
            </a:r>
            <a:r>
              <a:rPr kumimoji="1" lang="ja-JP" altLang="en-US" dirty="0"/>
              <a:t>側に電極蒸着を行いました。最後に目的の共振器長さに劈開し、行う実験に合わせたマウントを行いました。</a:t>
            </a:r>
            <a:endParaRPr kumimoji="1" lang="en-US" altLang="ja-JP" dirty="0"/>
          </a:p>
          <a:p>
            <a:r>
              <a:rPr kumimoji="1" lang="ja-JP" altLang="en-US" dirty="0"/>
              <a:t>マウントのところは長めにしゃべっても良い</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7</a:t>
            </a:fld>
            <a:endParaRPr kumimoji="1" lang="ja-JP" altLang="en-US"/>
          </a:p>
        </p:txBody>
      </p:sp>
    </p:spTree>
    <p:extLst>
      <p:ext uri="{BB962C8B-B14F-4D97-AF65-F5344CB8AC3E}">
        <p14:creationId xmlns:p14="http://schemas.microsoft.com/office/powerpoint/2010/main" val="10781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a:t>
            </a:r>
            <a:r>
              <a:rPr kumimoji="1" lang="ja-JP" altLang="en-US" dirty="0"/>
              <a:t>を小さくすると</a:t>
            </a:r>
            <a:r>
              <a:rPr kumimoji="1" lang="en-US" altLang="ja-JP" dirty="0" err="1"/>
              <a:t>Ith</a:t>
            </a:r>
            <a:r>
              <a:rPr kumimoji="1" lang="ja-JP" altLang="en-US" dirty="0"/>
              <a:t>は</a:t>
            </a:r>
            <a:r>
              <a:rPr kumimoji="1" lang="en-US" altLang="ja-JP" dirty="0"/>
              <a:t>0</a:t>
            </a:r>
            <a:r>
              <a:rPr kumimoji="1" lang="ja-JP" altLang="en-US" dirty="0"/>
              <a:t>に行かない？</a:t>
            </a:r>
            <a:endParaRPr kumimoji="1" lang="en-US" altLang="ja-JP" dirty="0"/>
          </a:p>
          <a:p>
            <a:r>
              <a:rPr kumimoji="1" lang="ja-JP" altLang="en-US" dirty="0"/>
              <a:t>なんで</a:t>
            </a:r>
            <a:r>
              <a:rPr kumimoji="1" lang="en-US" altLang="ja-JP" dirty="0"/>
              <a:t>L00</a:t>
            </a:r>
            <a:r>
              <a:rPr kumimoji="1" lang="ja-JP" altLang="en-US" dirty="0" err="1"/>
              <a:t>のほうが</a:t>
            </a:r>
            <a:r>
              <a:rPr kumimoji="1" lang="ja-JP" altLang="en-US" dirty="0"/>
              <a:t>おおきいの</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11</a:t>
            </a:fld>
            <a:endParaRPr kumimoji="1" lang="ja-JP" altLang="en-US"/>
          </a:p>
        </p:txBody>
      </p:sp>
    </p:spTree>
    <p:extLst>
      <p:ext uri="{BB962C8B-B14F-4D97-AF65-F5344CB8AC3E}">
        <p14:creationId xmlns:p14="http://schemas.microsoft.com/office/powerpoint/2010/main" val="100481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ＩＬ発光量のＤｕｔｙ比直す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12</a:t>
            </a:fld>
            <a:endParaRPr kumimoji="1" lang="ja-JP" altLang="en-US"/>
          </a:p>
        </p:txBody>
      </p:sp>
    </p:spTree>
    <p:extLst>
      <p:ext uri="{BB962C8B-B14F-4D97-AF65-F5344CB8AC3E}">
        <p14:creationId xmlns:p14="http://schemas.microsoft.com/office/powerpoint/2010/main" val="100297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R=0.32</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13</a:t>
            </a:fld>
            <a:endParaRPr kumimoji="1" lang="ja-JP" altLang="en-US"/>
          </a:p>
        </p:txBody>
      </p:sp>
    </p:spTree>
    <p:extLst>
      <p:ext uri="{BB962C8B-B14F-4D97-AF65-F5344CB8AC3E}">
        <p14:creationId xmlns:p14="http://schemas.microsoft.com/office/powerpoint/2010/main" val="1989089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F428336-34CA-4221-9053-C0BC8870DCAC}"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dirty="0"/>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52111A3-C690-4599-98A5-7B0B6C54A0EA}"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62B6B2-FF6C-4509-9BB3-BF97C6CBDA32}"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4A729F6B-3314-4A63-A650-F65EF67557ED}"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C0C1907-B407-4099-AD85-1B0220D5B77F}"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D0DCDB9-8EFC-4C7D-8547-D305EF5800BF}"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2DAF4E8-0209-477A-AAF9-914D9437B1F9}" type="datetime1">
              <a:rPr kumimoji="1" lang="ja-JP" altLang="en-US" smtClean="0"/>
              <a:t>2019/1/15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AC54EFD-2E9D-43CF-85B5-C3DC2FB4813B}" type="datetime1">
              <a:rPr kumimoji="1" lang="ja-JP" altLang="en-US" smtClean="0"/>
              <a:t>2019/1/15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FB6AD4C-75E6-44DC-951D-195C5D62610F}" type="datetime1">
              <a:rPr kumimoji="1" lang="ja-JP" altLang="en-US" smtClean="0"/>
              <a:t>2019/1/15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706EA45-0693-4DD9-A1BF-D38C43BBE349}"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4108435-524E-406A-B952-869207DD961F}"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5D976-27D1-473A-A54B-5EBFA6E32CBF}" type="datetime1">
              <a:rPr kumimoji="1" lang="ja-JP" altLang="en-US" smtClean="0"/>
              <a:t>2019/1/15</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1CF0B90-4240-4ABE-BCFA-150BA8095602}" type="slidenum">
              <a:rPr lang="ja-JP" altLang="en-US" smtClean="0"/>
              <a:pPr/>
              <a:t>‹#›</a:t>
            </a:fld>
            <a:endParaRPr lang="ja-JP" altLang="en-US" dirty="0"/>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emf"/><Relationship Id="rId7" Type="http://schemas.openxmlformats.org/officeDocument/2006/relationships/image" Target="../media/image2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33.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emf"/><Relationship Id="rId5" Type="http://schemas.openxmlformats.org/officeDocument/2006/relationships/image" Target="../media/image41.png"/><Relationship Id="rId10" Type="http://schemas.openxmlformats.org/officeDocument/2006/relationships/image" Target="../media/image42.emf"/><Relationship Id="rId4" Type="http://schemas.openxmlformats.org/officeDocument/2006/relationships/image" Target="../media/image40.pn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20.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8.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9.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jpe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3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4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en-US" altLang="ja-JP" sz="4400" dirty="0" err="1"/>
              <a:t>InGaAs</a:t>
            </a:r>
            <a:r>
              <a:rPr kumimoji="1" lang="ja-JP" altLang="en-US" sz="4400" dirty="0"/>
              <a:t>系高利得量子井戸半導体レーザーの開発</a:t>
            </a:r>
            <a:br>
              <a:rPr kumimoji="1" lang="en-US" altLang="ja-JP" sz="4400" dirty="0"/>
            </a:br>
            <a:r>
              <a:rPr kumimoji="1" lang="ja-JP" altLang="en-US" sz="4400" dirty="0"/>
              <a:t>及び評価測定</a:t>
            </a:r>
          </a:p>
        </p:txBody>
      </p:sp>
      <p:sp>
        <p:nvSpPr>
          <p:cNvPr id="3" name="サブタイトル 2"/>
          <p:cNvSpPr>
            <a:spLocks noGrp="1"/>
          </p:cNvSpPr>
          <p:nvPr>
            <p:ph type="subTitle" idx="1"/>
          </p:nvPr>
        </p:nvSpPr>
        <p:spPr/>
        <p:txBody>
          <a:bodyPr/>
          <a:lstStyle/>
          <a:p>
            <a:r>
              <a:rPr lang="ja-JP" altLang="en-US" dirty="0"/>
              <a:t>東京大学大学院理学系研究科</a:t>
            </a:r>
            <a:endParaRPr lang="en-US" altLang="ja-JP" dirty="0"/>
          </a:p>
          <a:p>
            <a:r>
              <a:rPr kumimoji="1" lang="ja-JP" altLang="en-US" dirty="0"/>
              <a:t>物理学専攻</a:t>
            </a:r>
            <a:endParaRPr kumimoji="1" lang="en-US" altLang="ja-JP" dirty="0"/>
          </a:p>
          <a:p>
            <a:r>
              <a:rPr lang="ja-JP" altLang="en-US" dirty="0"/>
              <a:t>小松原望</a:t>
            </a:r>
            <a:endParaRPr kumimoji="1" lang="ja-JP" altLang="en-US" dirty="0"/>
          </a:p>
        </p:txBody>
      </p:sp>
      <p:sp>
        <p:nvSpPr>
          <p:cNvPr id="5" name="テキスト ボックス 4">
            <a:extLst>
              <a:ext uri="{FF2B5EF4-FFF2-40B4-BE49-F238E27FC236}">
                <a16:creationId xmlns:a16="http://schemas.microsoft.com/office/drawing/2014/main" id="{9523BB2B-6B77-479D-AFC9-A284F504676B}"/>
              </a:ext>
            </a:extLst>
          </p:cNvPr>
          <p:cNvSpPr txBox="1"/>
          <p:nvPr/>
        </p:nvSpPr>
        <p:spPr>
          <a:xfrm>
            <a:off x="393032" y="5855368"/>
            <a:ext cx="8654715" cy="369332"/>
          </a:xfrm>
          <a:prstGeom prst="rect">
            <a:avLst/>
          </a:prstGeom>
          <a:noFill/>
        </p:spPr>
        <p:txBody>
          <a:bodyPr wrap="square" rtlCol="0">
            <a:spAutoFit/>
          </a:bodyPr>
          <a:lstStyle/>
          <a:p>
            <a:r>
              <a:rPr lang="ja-JP" altLang="en-US" dirty="0">
                <a:solidFill>
                  <a:srgbClr val="FF0000"/>
                </a:solidFill>
              </a:rPr>
              <a:t>本発表内容は、機密事項の内容を含むため非公開扱いでの対応をお願いします。</a:t>
            </a:r>
            <a:endParaRPr kumimoji="1" lang="ja-JP" altLang="en-US" dirty="0">
              <a:solidFill>
                <a:srgbClr val="FF0000"/>
              </a:solidFill>
            </a:endParaRPr>
          </a:p>
        </p:txBody>
      </p:sp>
      <p:sp>
        <p:nvSpPr>
          <p:cNvPr id="6" name="テキスト ボックス 5">
            <a:extLst>
              <a:ext uri="{FF2B5EF4-FFF2-40B4-BE49-F238E27FC236}">
                <a16:creationId xmlns:a16="http://schemas.microsoft.com/office/drawing/2014/main" id="{2B450FAC-B8F1-4A18-B6E4-55B6E5821C4D}"/>
              </a:ext>
            </a:extLst>
          </p:cNvPr>
          <p:cNvSpPr txBox="1"/>
          <p:nvPr/>
        </p:nvSpPr>
        <p:spPr>
          <a:xfrm>
            <a:off x="240632" y="264695"/>
            <a:ext cx="3866147" cy="369332"/>
          </a:xfrm>
          <a:prstGeom prst="rect">
            <a:avLst/>
          </a:prstGeom>
          <a:noFill/>
        </p:spPr>
        <p:txBody>
          <a:bodyPr wrap="square" rtlCol="0">
            <a:spAutoFit/>
          </a:bodyPr>
          <a:lstStyle/>
          <a:p>
            <a:r>
              <a:rPr kumimoji="1" lang="en-US" altLang="ja-JP" dirty="0"/>
              <a:t>2019</a:t>
            </a:r>
            <a:r>
              <a:rPr kumimoji="1" lang="ja-JP" altLang="en-US" dirty="0"/>
              <a:t>年</a:t>
            </a:r>
            <a:r>
              <a:rPr kumimoji="1" lang="en-US" altLang="ja-JP" dirty="0"/>
              <a:t>1</a:t>
            </a:r>
            <a:r>
              <a:rPr kumimoji="1" lang="ja-JP" altLang="en-US" dirty="0"/>
              <a:t>月</a:t>
            </a:r>
            <a:r>
              <a:rPr kumimoji="1" lang="en-US" altLang="ja-JP" dirty="0"/>
              <a:t>15</a:t>
            </a:r>
            <a:r>
              <a:rPr kumimoji="1" lang="ja-JP" altLang="en-US" dirty="0"/>
              <a:t>日</a:t>
            </a:r>
            <a:r>
              <a:rPr kumimoji="1" lang="en-US" altLang="ja-JP" dirty="0"/>
              <a:t>(</a:t>
            </a:r>
            <a:r>
              <a:rPr kumimoji="1" lang="ja-JP" altLang="en-US" dirty="0"/>
              <a:t>火</a:t>
            </a:r>
            <a:r>
              <a:rPr kumimoji="1" lang="en-US" altLang="ja-JP" dirty="0"/>
              <a:t>) 17:00~</a:t>
            </a:r>
            <a:r>
              <a:rPr lang="ja-JP" altLang="en-US" dirty="0"/>
              <a:t> </a:t>
            </a:r>
            <a:r>
              <a:rPr lang="en-US" altLang="ja-JP" dirty="0"/>
              <a:t>512</a:t>
            </a:r>
            <a:r>
              <a:rPr lang="ja-JP" altLang="en-US" dirty="0"/>
              <a:t>教室　</a:t>
            </a:r>
            <a:endParaRPr kumimoji="1" lang="ja-JP" altLang="en-US" dirty="0"/>
          </a:p>
        </p:txBody>
      </p:sp>
      <p:sp>
        <p:nvSpPr>
          <p:cNvPr id="7" name="テキスト ボックス 6">
            <a:extLst>
              <a:ext uri="{FF2B5EF4-FFF2-40B4-BE49-F238E27FC236}">
                <a16:creationId xmlns:a16="http://schemas.microsoft.com/office/drawing/2014/main" id="{B42A75DD-B373-4BAD-A0E3-8E95BC532669}"/>
              </a:ext>
            </a:extLst>
          </p:cNvPr>
          <p:cNvSpPr txBox="1"/>
          <p:nvPr/>
        </p:nvSpPr>
        <p:spPr>
          <a:xfrm>
            <a:off x="7387389" y="263968"/>
            <a:ext cx="2165685" cy="369332"/>
          </a:xfrm>
          <a:prstGeom prst="rect">
            <a:avLst/>
          </a:prstGeom>
          <a:noFill/>
        </p:spPr>
        <p:txBody>
          <a:bodyPr wrap="square" rtlCol="0">
            <a:spAutoFit/>
          </a:bodyPr>
          <a:lstStyle/>
          <a:p>
            <a:r>
              <a:rPr lang="ja-JP" altLang="en-US" dirty="0">
                <a:solidFill>
                  <a:srgbClr val="FF0000"/>
                </a:solidFill>
              </a:rPr>
              <a:t>当発表会外秘</a:t>
            </a:r>
            <a:endParaRPr kumimoji="1" lang="ja-JP" altLang="en-US" dirty="0">
              <a:solidFill>
                <a:srgbClr val="FF0000"/>
              </a:solidFill>
            </a:endParaRPr>
          </a:p>
        </p:txBody>
      </p:sp>
    </p:spTree>
    <p:extLst>
      <p:ext uri="{BB962C8B-B14F-4D97-AF65-F5344CB8AC3E}">
        <p14:creationId xmlns:p14="http://schemas.microsoft.com/office/powerpoint/2010/main" val="82214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7733C6-B416-5042-A3C0-034CF22315E9}"/>
              </a:ext>
            </a:extLst>
          </p:cNvPr>
          <p:cNvSpPr>
            <a:spLocks noGrp="1"/>
          </p:cNvSpPr>
          <p:nvPr>
            <p:ph type="sldNum" sz="quarter" idx="12"/>
          </p:nvPr>
        </p:nvSpPr>
        <p:spPr/>
        <p:txBody>
          <a:bodyPr/>
          <a:lstStyle/>
          <a:p>
            <a:fld id="{B1CF0B90-4240-4ABE-BCFA-150BA8095602}"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D59C46FD-2DEA-8C48-9D61-16315FBF9D83}"/>
              </a:ext>
            </a:extLst>
          </p:cNvPr>
          <p:cNvSpPr txBox="1"/>
          <p:nvPr/>
        </p:nvSpPr>
        <p:spPr>
          <a:xfrm>
            <a:off x="148282" y="783726"/>
            <a:ext cx="3347884" cy="461665"/>
          </a:xfrm>
          <a:prstGeom prst="rect">
            <a:avLst/>
          </a:prstGeom>
          <a:noFill/>
        </p:spPr>
        <p:txBody>
          <a:bodyPr wrap="square" rtlCol="0">
            <a:spAutoFit/>
          </a:bodyPr>
          <a:lstStyle/>
          <a:p>
            <a:r>
              <a:rPr lang="ja-JP" altLang="en-US" sz="2400" dirty="0"/>
              <a:t>短パルス</a:t>
            </a:r>
            <a:r>
              <a:rPr kumimoji="1" lang="ja-JP" altLang="en-US" sz="2400" dirty="0"/>
              <a:t>電流注入</a:t>
            </a:r>
          </a:p>
        </p:txBody>
      </p:sp>
      <p:pic>
        <p:nvPicPr>
          <p:cNvPr id="6" name="図 5">
            <a:extLst>
              <a:ext uri="{FF2B5EF4-FFF2-40B4-BE49-F238E27FC236}">
                <a16:creationId xmlns:a16="http://schemas.microsoft.com/office/drawing/2014/main" id="{1AA8DCF4-E362-7840-A26A-5C5995624187}"/>
              </a:ext>
            </a:extLst>
          </p:cNvPr>
          <p:cNvPicPr>
            <a:picLocks noChangeAspect="1"/>
          </p:cNvPicPr>
          <p:nvPr/>
        </p:nvPicPr>
        <p:blipFill rotWithShape="1">
          <a:blip r:embed="rId2">
            <a:extLst>
              <a:ext uri="{28A0092B-C50C-407E-A947-70E740481C1C}">
                <a14:useLocalDpi xmlns:a14="http://schemas.microsoft.com/office/drawing/2010/main" val="0"/>
              </a:ext>
            </a:extLst>
          </a:blip>
          <a:srcRect l="30980" r="-10858"/>
          <a:stretch/>
        </p:blipFill>
        <p:spPr>
          <a:xfrm>
            <a:off x="6187827" y="0"/>
            <a:ext cx="3282252" cy="3623171"/>
          </a:xfrm>
          <a:prstGeom prst="rect">
            <a:avLst/>
          </a:prstGeom>
        </p:spPr>
      </p:pic>
      <p:pic>
        <p:nvPicPr>
          <p:cNvPr id="7" name="図 6">
            <a:extLst>
              <a:ext uri="{FF2B5EF4-FFF2-40B4-BE49-F238E27FC236}">
                <a16:creationId xmlns:a16="http://schemas.microsoft.com/office/drawing/2014/main" id="{2BF96174-8D40-3244-9896-DF94C9CC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2451104"/>
            <a:ext cx="7102011" cy="3623170"/>
          </a:xfrm>
          <a:prstGeom prst="rect">
            <a:avLst/>
          </a:prstGeom>
        </p:spPr>
      </p:pic>
      <p:sp>
        <p:nvSpPr>
          <p:cNvPr id="8" name="タイトル 1">
            <a:extLst>
              <a:ext uri="{FF2B5EF4-FFF2-40B4-BE49-F238E27FC236}">
                <a16:creationId xmlns:a16="http://schemas.microsoft.com/office/drawing/2014/main" id="{82509860-CD87-FC43-A30A-2EF8AA8FC793}"/>
              </a:ext>
            </a:extLst>
          </p:cNvPr>
          <p:cNvSpPr>
            <a:spLocks noGrp="1"/>
          </p:cNvSpPr>
          <p:nvPr>
            <p:ph type="title"/>
          </p:nvPr>
        </p:nvSpPr>
        <p:spPr>
          <a:xfrm>
            <a:off x="320675" y="167041"/>
            <a:ext cx="7886700" cy="315911"/>
          </a:xfrm>
        </p:spPr>
        <p:txBody>
          <a:bodyPr>
            <a:noAutofit/>
          </a:bodyPr>
          <a:lstStyle/>
          <a:p>
            <a:r>
              <a:rPr lang="ja-JP" altLang="en-US" sz="3600" u="sng" dirty="0"/>
              <a:t>測定方法</a:t>
            </a:r>
            <a:endParaRPr kumimoji="1" lang="ja-JP" altLang="en-US" sz="3600" u="sng" dirty="0"/>
          </a:p>
        </p:txBody>
      </p:sp>
      <p:cxnSp>
        <p:nvCxnSpPr>
          <p:cNvPr id="9" name="直線コネクタ 8">
            <a:extLst>
              <a:ext uri="{FF2B5EF4-FFF2-40B4-BE49-F238E27FC236}">
                <a16:creationId xmlns:a16="http://schemas.microsoft.com/office/drawing/2014/main" id="{C77A304E-AD02-49FB-B912-E9D6919973DD}"/>
              </a:ext>
            </a:extLst>
          </p:cNvPr>
          <p:cNvCxnSpPr>
            <a:cxnSpLocks/>
          </p:cNvCxnSpPr>
          <p:nvPr/>
        </p:nvCxnSpPr>
        <p:spPr>
          <a:xfrm>
            <a:off x="7703225" y="1607513"/>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3F20A9B-54BD-4B33-BF24-8A860538C1FB}"/>
              </a:ext>
            </a:extLst>
          </p:cNvPr>
          <p:cNvSpPr txBox="1"/>
          <p:nvPr/>
        </p:nvSpPr>
        <p:spPr>
          <a:xfrm>
            <a:off x="7954682" y="1480210"/>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15" name="直線コネクタ 14">
            <a:extLst>
              <a:ext uri="{FF2B5EF4-FFF2-40B4-BE49-F238E27FC236}">
                <a16:creationId xmlns:a16="http://schemas.microsoft.com/office/drawing/2014/main" id="{D4F90B8F-3EA9-4B1E-9E8B-01C900717CAE}"/>
              </a:ext>
            </a:extLst>
          </p:cNvPr>
          <p:cNvCxnSpPr>
            <a:cxnSpLocks/>
          </p:cNvCxnSpPr>
          <p:nvPr/>
        </p:nvCxnSpPr>
        <p:spPr>
          <a:xfrm>
            <a:off x="7962602" y="2335548"/>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5C3542-A701-4B39-A86B-6A83D123169B}"/>
              </a:ext>
            </a:extLst>
          </p:cNvPr>
          <p:cNvSpPr txBox="1"/>
          <p:nvPr/>
        </p:nvSpPr>
        <p:spPr>
          <a:xfrm>
            <a:off x="7818546" y="1976845"/>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grpSp>
        <p:nvGrpSpPr>
          <p:cNvPr id="12" name="グループ化 11">
            <a:extLst>
              <a:ext uri="{FF2B5EF4-FFF2-40B4-BE49-F238E27FC236}">
                <a16:creationId xmlns:a16="http://schemas.microsoft.com/office/drawing/2014/main" id="{88D07010-0A40-4E3F-9AB9-04DABB3DC74B}"/>
              </a:ext>
            </a:extLst>
          </p:cNvPr>
          <p:cNvGrpSpPr/>
          <p:nvPr/>
        </p:nvGrpSpPr>
        <p:grpSpPr>
          <a:xfrm>
            <a:off x="3910663" y="199404"/>
            <a:ext cx="1908548" cy="1972009"/>
            <a:chOff x="4080230" y="226563"/>
            <a:chExt cx="1908548" cy="1972009"/>
          </a:xfrm>
        </p:grpSpPr>
        <p:pic>
          <p:nvPicPr>
            <p:cNvPr id="3" name="図 2">
              <a:extLst>
                <a:ext uri="{FF2B5EF4-FFF2-40B4-BE49-F238E27FC236}">
                  <a16:creationId xmlns:a16="http://schemas.microsoft.com/office/drawing/2014/main" id="{3E20D2D2-C7D7-4DA9-BAF4-2134318E4F4E}"/>
                </a:ext>
              </a:extLst>
            </p:cNvPr>
            <p:cNvPicPr>
              <a:picLocks noChangeAspect="1"/>
            </p:cNvPicPr>
            <p:nvPr/>
          </p:nvPicPr>
          <p:blipFill rotWithShape="1">
            <a:blip r:embed="rId4">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13" name="直線コネクタ 12">
              <a:extLst>
                <a:ext uri="{FF2B5EF4-FFF2-40B4-BE49-F238E27FC236}">
                  <a16:creationId xmlns:a16="http://schemas.microsoft.com/office/drawing/2014/main" id="{BCDC5FD6-A2E0-41CB-9005-D3954BB0C5C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5C6FA29-C0BD-455C-BDE6-6CE3C6CF5481}"/>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sp>
        <p:nvSpPr>
          <p:cNvPr id="16" name="テキスト ボックス 15">
            <a:extLst>
              <a:ext uri="{FF2B5EF4-FFF2-40B4-BE49-F238E27FC236}">
                <a16:creationId xmlns:a16="http://schemas.microsoft.com/office/drawing/2014/main" id="{78A9CF0A-497D-40FE-A824-9ADB6661115F}"/>
              </a:ext>
            </a:extLst>
          </p:cNvPr>
          <p:cNvSpPr txBox="1"/>
          <p:nvPr/>
        </p:nvSpPr>
        <p:spPr>
          <a:xfrm>
            <a:off x="3933946" y="2052115"/>
            <a:ext cx="2236132" cy="369332"/>
          </a:xfrm>
          <a:prstGeom prst="rect">
            <a:avLst/>
          </a:prstGeom>
          <a:noFill/>
        </p:spPr>
        <p:txBody>
          <a:bodyPr wrap="square" rtlCol="0">
            <a:spAutoFit/>
          </a:bodyPr>
          <a:lstStyle/>
          <a:p>
            <a:r>
              <a:rPr kumimoji="1" lang="en-US" altLang="ja-JP" dirty="0"/>
              <a:t>TO</a:t>
            </a:r>
            <a:r>
              <a:rPr lang="ja-JP" altLang="en-US" dirty="0"/>
              <a:t> </a:t>
            </a:r>
            <a:r>
              <a:rPr kumimoji="1" lang="en-US" altLang="ja-JP" dirty="0"/>
              <a:t>Can</a:t>
            </a:r>
            <a:r>
              <a:rPr kumimoji="1" lang="ja-JP" altLang="en-US" dirty="0"/>
              <a:t>の全体像</a:t>
            </a:r>
          </a:p>
        </p:txBody>
      </p:sp>
      <p:sp>
        <p:nvSpPr>
          <p:cNvPr id="18" name="楕円 17">
            <a:extLst>
              <a:ext uri="{FF2B5EF4-FFF2-40B4-BE49-F238E27FC236}">
                <a16:creationId xmlns:a16="http://schemas.microsoft.com/office/drawing/2014/main" id="{1DA55765-3629-4569-8936-D8FC97C88250}"/>
              </a:ext>
            </a:extLst>
          </p:cNvPr>
          <p:cNvSpPr/>
          <p:nvPr/>
        </p:nvSpPr>
        <p:spPr>
          <a:xfrm>
            <a:off x="4148666" y="406400"/>
            <a:ext cx="330201" cy="4402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弧 18">
            <a:extLst>
              <a:ext uri="{FF2B5EF4-FFF2-40B4-BE49-F238E27FC236}">
                <a16:creationId xmlns:a16="http://schemas.microsoft.com/office/drawing/2014/main" id="{2C1BFF1A-F917-440E-B271-30B326F06CE3}"/>
              </a:ext>
            </a:extLst>
          </p:cNvPr>
          <p:cNvSpPr/>
          <p:nvPr/>
        </p:nvSpPr>
        <p:spPr>
          <a:xfrm rot="19980163">
            <a:off x="3535987" y="301181"/>
            <a:ext cx="3133291" cy="2555904"/>
          </a:xfrm>
          <a:prstGeom prst="arc">
            <a:avLst>
              <a:gd name="adj1" fmla="val 16200000"/>
              <a:gd name="adj2" fmla="val 20210087"/>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11569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solidFill>
                  <a:srgbClr val="FF0000"/>
                </a:solidFill>
              </a:rPr>
              <a:t>定常電流注入</a:t>
            </a:r>
            <a:r>
              <a:rPr lang="en-US" altLang="ja-JP" dirty="0">
                <a:solidFill>
                  <a:srgbClr val="FF0000"/>
                </a:solidFill>
              </a:rPr>
              <a:t>(</a:t>
            </a:r>
            <a:r>
              <a:rPr lang="ja-JP" altLang="en-US" dirty="0">
                <a:solidFill>
                  <a:srgbClr val="FF0000"/>
                </a:solidFill>
              </a:rPr>
              <a:t>ブロードコンタクト</a:t>
            </a:r>
            <a:r>
              <a:rPr lang="en-US" altLang="ja-JP" dirty="0">
                <a:solidFill>
                  <a:srgbClr val="FF0000"/>
                </a:solidFill>
              </a:rPr>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291429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7E88FD0-67A7-4998-A3EF-E8EF3A775E55}"/>
              </a:ext>
            </a:extLst>
          </p:cNvPr>
          <p:cNvPicPr>
            <a:picLocks noChangeAspect="1"/>
          </p:cNvPicPr>
          <p:nvPr/>
        </p:nvPicPr>
        <p:blipFill>
          <a:blip r:embed="rId3"/>
          <a:stretch>
            <a:fillRect/>
          </a:stretch>
        </p:blipFill>
        <p:spPr>
          <a:xfrm>
            <a:off x="4963215" y="4074109"/>
            <a:ext cx="3807907" cy="2743958"/>
          </a:xfrm>
          <a:prstGeom prst="rect">
            <a:avLst/>
          </a:prstGeom>
        </p:spPr>
      </p:pic>
      <p:sp>
        <p:nvSpPr>
          <p:cNvPr id="4" name="スライド番号プレースホルダー 3">
            <a:extLst>
              <a:ext uri="{FF2B5EF4-FFF2-40B4-BE49-F238E27FC236}">
                <a16:creationId xmlns:a16="http://schemas.microsoft.com/office/drawing/2014/main" id="{F41E7EB9-1F2E-CB4B-834F-A6C605ACE7D9}"/>
              </a:ext>
            </a:extLst>
          </p:cNvPr>
          <p:cNvSpPr>
            <a:spLocks noGrp="1"/>
          </p:cNvSpPr>
          <p:nvPr>
            <p:ph type="sldNum" sz="quarter" idx="12"/>
          </p:nvPr>
        </p:nvSpPr>
        <p:spPr>
          <a:xfrm>
            <a:off x="7084956" y="6466027"/>
            <a:ext cx="2057400" cy="365125"/>
          </a:xfrm>
        </p:spPr>
        <p:txBody>
          <a:bodyPr/>
          <a:lstStyle/>
          <a:p>
            <a:fld id="{B1CF0B90-4240-4ABE-BCFA-150BA8095602}" type="slidenum">
              <a:rPr kumimoji="1" lang="ja-JP" altLang="en-US" smtClean="0"/>
              <a:t>11</a:t>
            </a:fld>
            <a:endParaRPr kumimoji="1" lang="ja-JP" altLang="en-US" dirty="0"/>
          </a:p>
        </p:txBody>
      </p:sp>
      <p:sp>
        <p:nvSpPr>
          <p:cNvPr id="10" name="テキスト ボックス 9">
            <a:extLst>
              <a:ext uri="{FF2B5EF4-FFF2-40B4-BE49-F238E27FC236}">
                <a16:creationId xmlns:a16="http://schemas.microsoft.com/office/drawing/2014/main" id="{7462D9C6-31F8-DE4C-952B-239859E1EB85}"/>
              </a:ext>
            </a:extLst>
          </p:cNvPr>
          <p:cNvSpPr txBox="1"/>
          <p:nvPr/>
        </p:nvSpPr>
        <p:spPr>
          <a:xfrm>
            <a:off x="215696" y="482116"/>
            <a:ext cx="2787446" cy="584775"/>
          </a:xfrm>
          <a:prstGeom prst="rect">
            <a:avLst/>
          </a:prstGeom>
          <a:noFill/>
        </p:spPr>
        <p:txBody>
          <a:bodyPr wrap="square" rtlCol="0">
            <a:spAutoFit/>
          </a:bodyPr>
          <a:lstStyle/>
          <a:p>
            <a:r>
              <a:rPr kumimoji="1" lang="en-US" altLang="ja-JP" sz="3200" dirty="0"/>
              <a:t>3</a:t>
            </a:r>
            <a:r>
              <a:rPr kumimoji="1" lang="ja-JP" altLang="en-US" sz="3200" dirty="0"/>
              <a:t>周期</a:t>
            </a:r>
          </a:p>
        </p:txBody>
      </p:sp>
      <p:grpSp>
        <p:nvGrpSpPr>
          <p:cNvPr id="13" name="グループ化 12">
            <a:extLst>
              <a:ext uri="{FF2B5EF4-FFF2-40B4-BE49-F238E27FC236}">
                <a16:creationId xmlns:a16="http://schemas.microsoft.com/office/drawing/2014/main" id="{F6825C1F-51A3-4545-BC71-64979A5509C1}"/>
              </a:ext>
            </a:extLst>
          </p:cNvPr>
          <p:cNvGrpSpPr/>
          <p:nvPr/>
        </p:nvGrpSpPr>
        <p:grpSpPr>
          <a:xfrm>
            <a:off x="3566670" y="980709"/>
            <a:ext cx="3476509" cy="2984376"/>
            <a:chOff x="3077968" y="1467403"/>
            <a:chExt cx="3219860" cy="2779291"/>
          </a:xfrm>
        </p:grpSpPr>
        <p:grpSp>
          <p:nvGrpSpPr>
            <p:cNvPr id="12" name="グループ化 11">
              <a:extLst>
                <a:ext uri="{FF2B5EF4-FFF2-40B4-BE49-F238E27FC236}">
                  <a16:creationId xmlns:a16="http://schemas.microsoft.com/office/drawing/2014/main" id="{B701B749-C108-49CA-8C80-E30FBCB786BD}"/>
                </a:ext>
              </a:extLst>
            </p:cNvPr>
            <p:cNvGrpSpPr/>
            <p:nvPr/>
          </p:nvGrpSpPr>
          <p:grpSpPr>
            <a:xfrm>
              <a:off x="3077968" y="1467403"/>
              <a:ext cx="3219860" cy="2697950"/>
              <a:chOff x="3071799" y="1130375"/>
              <a:chExt cx="3219860" cy="2697950"/>
            </a:xfrm>
          </p:grpSpPr>
          <p:grpSp>
            <p:nvGrpSpPr>
              <p:cNvPr id="8" name="グループ化 7">
                <a:extLst>
                  <a:ext uri="{FF2B5EF4-FFF2-40B4-BE49-F238E27FC236}">
                    <a16:creationId xmlns:a16="http://schemas.microsoft.com/office/drawing/2014/main" id="{17A32215-F938-4587-97EE-96375A11CC2E}"/>
                  </a:ext>
                </a:extLst>
              </p:cNvPr>
              <p:cNvGrpSpPr/>
              <p:nvPr/>
            </p:nvGrpSpPr>
            <p:grpSpPr>
              <a:xfrm>
                <a:off x="3071799" y="1130375"/>
                <a:ext cx="3219860" cy="2697950"/>
                <a:chOff x="3038161" y="1256104"/>
                <a:chExt cx="3219860" cy="2697950"/>
              </a:xfrm>
            </p:grpSpPr>
            <p:pic>
              <p:nvPicPr>
                <p:cNvPr id="7" name="図 6">
                  <a:extLst>
                    <a:ext uri="{FF2B5EF4-FFF2-40B4-BE49-F238E27FC236}">
                      <a16:creationId xmlns:a16="http://schemas.microsoft.com/office/drawing/2014/main" id="{1116D746-8546-4CDD-8C62-4C718E51305E}"/>
                    </a:ext>
                  </a:extLst>
                </p:cNvPr>
                <p:cNvPicPr>
                  <a:picLocks noChangeAspect="1"/>
                </p:cNvPicPr>
                <p:nvPr/>
              </p:nvPicPr>
              <p:blipFill rotWithShape="1">
                <a:blip r:embed="rId4">
                  <a:extLst>
                    <a:ext uri="{28A0092B-C50C-407E-A947-70E740481C1C}">
                      <a14:useLocalDpi xmlns:a14="http://schemas.microsoft.com/office/drawing/2010/main" val="0"/>
                    </a:ext>
                  </a:extLst>
                </a:blip>
                <a:srcRect l="1" r="51579"/>
                <a:stretch/>
              </p:blipFill>
              <p:spPr>
                <a:xfrm>
                  <a:off x="3038161" y="1411663"/>
                  <a:ext cx="3219860" cy="2542391"/>
                </a:xfrm>
                <a:prstGeom prst="rect">
                  <a:avLst/>
                </a:prstGeom>
              </p:spPr>
            </p:pic>
            <p:sp>
              <p:nvSpPr>
                <p:cNvPr id="20" name="テキスト ボックス 19">
                  <a:extLst>
                    <a:ext uri="{FF2B5EF4-FFF2-40B4-BE49-F238E27FC236}">
                      <a16:creationId xmlns:a16="http://schemas.microsoft.com/office/drawing/2014/main" id="{AB4C247F-F8D2-4270-BF38-B73C4B9B4A6D}"/>
                    </a:ext>
                  </a:extLst>
                </p:cNvPr>
                <p:cNvSpPr txBox="1"/>
                <p:nvPr/>
              </p:nvSpPr>
              <p:spPr>
                <a:xfrm>
                  <a:off x="3515901" y="1256104"/>
                  <a:ext cx="1457405" cy="369332"/>
                </a:xfrm>
                <a:prstGeom prst="rect">
                  <a:avLst/>
                </a:prstGeom>
                <a:solidFill>
                  <a:schemeClr val="bg1"/>
                </a:solidFill>
              </p:spPr>
              <p:txBody>
                <a:bodyPr wrap="square" rtlCol="0">
                  <a:spAutoFit/>
                </a:bodyPr>
                <a:lstStyle/>
                <a:p>
                  <a:r>
                    <a:rPr kumimoji="1" lang="ja-JP" altLang="en-US" dirty="0"/>
                    <a:t>閾値電流</a:t>
                  </a:r>
                </a:p>
              </p:txBody>
            </p:sp>
          </p:grpSp>
          <p:sp>
            <p:nvSpPr>
              <p:cNvPr id="28" name="正方形/長方形 27">
                <a:extLst>
                  <a:ext uri="{FF2B5EF4-FFF2-40B4-BE49-F238E27FC236}">
                    <a16:creationId xmlns:a16="http://schemas.microsoft.com/office/drawing/2014/main" id="{4BD084A5-69E1-4274-BFE8-639C1754C74C}"/>
                  </a:ext>
                </a:extLst>
              </p:cNvPr>
              <p:cNvSpPr/>
              <p:nvPr/>
            </p:nvSpPr>
            <p:spPr>
              <a:xfrm>
                <a:off x="3176991" y="1287714"/>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a:extLst>
                <a:ext uri="{FF2B5EF4-FFF2-40B4-BE49-F238E27FC236}">
                  <a16:creationId xmlns:a16="http://schemas.microsoft.com/office/drawing/2014/main" id="{F86641C8-3836-B04F-974A-9AF84B5FB617}"/>
                </a:ext>
              </a:extLst>
            </p:cNvPr>
            <p:cNvCxnSpPr>
              <a:cxnSpLocks/>
            </p:cNvCxnSpPr>
            <p:nvPr/>
          </p:nvCxnSpPr>
          <p:spPr>
            <a:xfrm flipV="1">
              <a:off x="3911658" y="3709243"/>
              <a:ext cx="0" cy="2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C7D3412-4658-FF4A-98CF-583937497F0C}"/>
                </a:ext>
              </a:extLst>
            </p:cNvPr>
            <p:cNvSpPr txBox="1"/>
            <p:nvPr/>
          </p:nvSpPr>
          <p:spPr>
            <a:xfrm>
              <a:off x="3257744" y="3960067"/>
              <a:ext cx="1590710" cy="286627"/>
            </a:xfrm>
            <a:prstGeom prst="rect">
              <a:avLst/>
            </a:prstGeom>
            <a:noFill/>
          </p:spPr>
          <p:txBody>
            <a:bodyPr wrap="square" rtlCol="0">
              <a:spAutoFit/>
            </a:bodyPr>
            <a:lstStyle/>
            <a:p>
              <a:r>
                <a:rPr kumimoji="1" lang="ja-JP" altLang="en-US" sz="1400" dirty="0"/>
                <a:t>電流広がり</a:t>
              </a:r>
            </a:p>
          </p:txBody>
        </p:sp>
      </p:grpSp>
      <p:sp>
        <p:nvSpPr>
          <p:cNvPr id="17" name="タイトル 1">
            <a:extLst>
              <a:ext uri="{FF2B5EF4-FFF2-40B4-BE49-F238E27FC236}">
                <a16:creationId xmlns:a16="http://schemas.microsoft.com/office/drawing/2014/main" id="{0939BC19-F071-4F36-9052-E826AC574E06}"/>
              </a:ext>
            </a:extLst>
          </p:cNvPr>
          <p:cNvSpPr>
            <a:spLocks noGrp="1"/>
          </p:cNvSpPr>
          <p:nvPr>
            <p:ph type="title"/>
          </p:nvPr>
        </p:nvSpPr>
        <p:spPr>
          <a:xfrm>
            <a:off x="371474" y="144487"/>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grpSp>
        <p:nvGrpSpPr>
          <p:cNvPr id="5" name="グループ化 4">
            <a:extLst>
              <a:ext uri="{FF2B5EF4-FFF2-40B4-BE49-F238E27FC236}">
                <a16:creationId xmlns:a16="http://schemas.microsoft.com/office/drawing/2014/main" id="{A43BB5CD-EED0-4886-B947-FCE700E586D2}"/>
              </a:ext>
            </a:extLst>
          </p:cNvPr>
          <p:cNvGrpSpPr/>
          <p:nvPr/>
        </p:nvGrpSpPr>
        <p:grpSpPr>
          <a:xfrm>
            <a:off x="262251" y="1030249"/>
            <a:ext cx="3320858" cy="2805109"/>
            <a:chOff x="0" y="1298053"/>
            <a:chExt cx="3288349" cy="2792956"/>
          </a:xfrm>
        </p:grpSpPr>
        <p:pic>
          <p:nvPicPr>
            <p:cNvPr id="3" name="図 2">
              <a:extLst>
                <a:ext uri="{FF2B5EF4-FFF2-40B4-BE49-F238E27FC236}">
                  <a16:creationId xmlns:a16="http://schemas.microsoft.com/office/drawing/2014/main" id="{82D2ED19-399C-454F-860C-1016CBFB632A}"/>
                </a:ext>
              </a:extLst>
            </p:cNvPr>
            <p:cNvPicPr>
              <a:picLocks noChangeAspect="1"/>
            </p:cNvPicPr>
            <p:nvPr/>
          </p:nvPicPr>
          <p:blipFill rotWithShape="1">
            <a:blip r:embed="rId5">
              <a:extLst>
                <a:ext uri="{28A0092B-C50C-407E-A947-70E740481C1C}">
                  <a14:useLocalDpi xmlns:a14="http://schemas.microsoft.com/office/drawing/2010/main" val="0"/>
                </a:ext>
              </a:extLst>
            </a:blip>
            <a:srcRect r="50926"/>
            <a:stretch/>
          </p:blipFill>
          <p:spPr>
            <a:xfrm>
              <a:off x="47548" y="1429412"/>
              <a:ext cx="3240801" cy="2661597"/>
            </a:xfrm>
            <a:prstGeom prst="rect">
              <a:avLst/>
            </a:prstGeom>
          </p:spPr>
        </p:pic>
        <p:sp>
          <p:nvSpPr>
            <p:cNvPr id="21" name="テキスト ボックス 20">
              <a:extLst>
                <a:ext uri="{FF2B5EF4-FFF2-40B4-BE49-F238E27FC236}">
                  <a16:creationId xmlns:a16="http://schemas.microsoft.com/office/drawing/2014/main" id="{C3FEF292-226D-4EF3-A17F-C993C0171948}"/>
                </a:ext>
              </a:extLst>
            </p:cNvPr>
            <p:cNvSpPr txBox="1"/>
            <p:nvPr/>
          </p:nvSpPr>
          <p:spPr>
            <a:xfrm>
              <a:off x="0" y="129805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2AF9993D-FCAB-4AD2-A462-9F40D6926869}"/>
              </a:ext>
            </a:extLst>
          </p:cNvPr>
          <p:cNvSpPr txBox="1"/>
          <p:nvPr/>
        </p:nvSpPr>
        <p:spPr>
          <a:xfrm>
            <a:off x="5365310" y="3810917"/>
            <a:ext cx="2856476" cy="483486"/>
          </a:xfrm>
          <a:prstGeom prst="rect">
            <a:avLst/>
          </a:prstGeom>
          <a:noFill/>
        </p:spPr>
        <p:txBody>
          <a:bodyPr wrap="square" rtlCol="0">
            <a:spAutoFit/>
          </a:bodyPr>
          <a:lstStyle/>
          <a:p>
            <a:r>
              <a:rPr kumimoji="1" lang="ja-JP" altLang="en-US" sz="2000" dirty="0"/>
              <a:t>閾値電流密度</a:t>
            </a:r>
          </a:p>
        </p:txBody>
      </p:sp>
      <p:pic>
        <p:nvPicPr>
          <p:cNvPr id="30" name="図 29">
            <a:extLst>
              <a:ext uri="{FF2B5EF4-FFF2-40B4-BE49-F238E27FC236}">
                <a16:creationId xmlns:a16="http://schemas.microsoft.com/office/drawing/2014/main" id="{D44818D0-4666-42FD-9B73-60A03254C34A}"/>
              </a:ext>
            </a:extLst>
          </p:cNvPr>
          <p:cNvPicPr>
            <a:picLocks noChangeAspect="1"/>
          </p:cNvPicPr>
          <p:nvPr/>
        </p:nvPicPr>
        <p:blipFill rotWithShape="1">
          <a:blip r:embed="rId6"/>
          <a:srcRect l="35926" t="34341" r="51389" b="56577"/>
          <a:stretch/>
        </p:blipFill>
        <p:spPr>
          <a:xfrm>
            <a:off x="5860466" y="4403427"/>
            <a:ext cx="1363846" cy="549282"/>
          </a:xfrm>
          <a:prstGeom prst="rect">
            <a:avLst/>
          </a:prstGeom>
        </p:spPr>
      </p:pic>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7"/>
                          <a:stretch>
                            <a:fillRect l="-800" t="-1515" r="-492000" b="-242424"/>
                          </a:stretch>
                        </a:blipFill>
                      </a:tcPr>
                    </a:tc>
                    <a:tc>
                      <a:txBody>
                        <a:bodyPr/>
                        <a:lstStyle/>
                        <a:p>
                          <a:endParaRPr lang="ja-JP"/>
                        </a:p>
                      </a:txBody>
                      <a:tcPr>
                        <a:blipFill>
                          <a:blip r:embed="rId7"/>
                          <a:stretch>
                            <a:fillRect l="-79747" t="-1515" r="-289241" b="-242424"/>
                          </a:stretch>
                        </a:blipFill>
                      </a:tcPr>
                    </a:tc>
                    <a:tc>
                      <a:txBody>
                        <a:bodyPr/>
                        <a:lstStyle/>
                        <a:p>
                          <a:endParaRPr lang="ja-JP"/>
                        </a:p>
                      </a:txBody>
                      <a:tcPr>
                        <a:blipFill>
                          <a:blip r:embed="rId7"/>
                          <a:stretch>
                            <a:fillRect l="-133333" t="-1515" r="-114554" b="-242424"/>
                          </a:stretch>
                        </a:blipFill>
                      </a:tcPr>
                    </a:tc>
                    <a:tc>
                      <a:txBody>
                        <a:bodyPr/>
                        <a:lstStyle/>
                        <a:p>
                          <a:endParaRPr lang="ja-JP"/>
                        </a:p>
                      </a:txBody>
                      <a:tcPr>
                        <a:blipFill>
                          <a:blip r:embed="rId7"/>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6" name="テキスト ボックス 5">
            <a:extLst>
              <a:ext uri="{FF2B5EF4-FFF2-40B4-BE49-F238E27FC236}">
                <a16:creationId xmlns:a16="http://schemas.microsoft.com/office/drawing/2014/main" id="{3E5873A2-BE04-40DB-AC66-03B5442C2D2F}"/>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pic>
        <p:nvPicPr>
          <p:cNvPr id="22" name="図 21">
            <a:extLst>
              <a:ext uri="{FF2B5EF4-FFF2-40B4-BE49-F238E27FC236}">
                <a16:creationId xmlns:a16="http://schemas.microsoft.com/office/drawing/2014/main" id="{E5EF985B-92A6-4BB5-8D6E-30D5CFB035B9}"/>
              </a:ext>
            </a:extLst>
          </p:cNvPr>
          <p:cNvPicPr>
            <a:picLocks noChangeAspect="1"/>
          </p:cNvPicPr>
          <p:nvPr/>
        </p:nvPicPr>
        <p:blipFill>
          <a:blip r:embed="rId8"/>
          <a:stretch>
            <a:fillRect/>
          </a:stretch>
        </p:blipFill>
        <p:spPr>
          <a:xfrm>
            <a:off x="7065411" y="1891999"/>
            <a:ext cx="1970658" cy="1213539"/>
          </a:xfrm>
          <a:prstGeom prst="rect">
            <a:avLst/>
          </a:prstGeom>
        </p:spPr>
      </p:pic>
    </p:spTree>
    <p:extLst>
      <p:ext uri="{BB962C8B-B14F-4D97-AF65-F5344CB8AC3E}">
        <p14:creationId xmlns:p14="http://schemas.microsoft.com/office/powerpoint/2010/main" val="205366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028C5C-BF51-C24D-A176-EAD399F65D4A}"/>
              </a:ext>
            </a:extLst>
          </p:cNvPr>
          <p:cNvSpPr>
            <a:spLocks noGrp="1"/>
          </p:cNvSpPr>
          <p:nvPr>
            <p:ph type="sldNum" sz="quarter" idx="12"/>
          </p:nvPr>
        </p:nvSpPr>
        <p:spPr>
          <a:xfrm>
            <a:off x="7010484" y="6456040"/>
            <a:ext cx="2057400" cy="365125"/>
          </a:xfrm>
        </p:spPr>
        <p:txBody>
          <a:bodyPr/>
          <a:lstStyle/>
          <a:p>
            <a:fld id="{B1CF0B90-4240-4ABE-BCFA-150BA8095602}" type="slidenum">
              <a:rPr kumimoji="1" lang="ja-JP" altLang="en-US" smtClean="0"/>
              <a:t>12</a:t>
            </a:fld>
            <a:endParaRPr kumimoji="1" lang="ja-JP" altLang="en-US"/>
          </a:p>
        </p:txBody>
      </p:sp>
      <p:sp>
        <p:nvSpPr>
          <p:cNvPr id="14" name="テキスト ボックス 13">
            <a:extLst>
              <a:ext uri="{FF2B5EF4-FFF2-40B4-BE49-F238E27FC236}">
                <a16:creationId xmlns:a16="http://schemas.microsoft.com/office/drawing/2014/main" id="{6B39F283-E8F8-8244-B4B5-73AFE1AB832F}"/>
              </a:ext>
            </a:extLst>
          </p:cNvPr>
          <p:cNvSpPr txBox="1"/>
          <p:nvPr/>
        </p:nvSpPr>
        <p:spPr>
          <a:xfrm>
            <a:off x="95635" y="606547"/>
            <a:ext cx="2787446" cy="584775"/>
          </a:xfrm>
          <a:prstGeom prst="rect">
            <a:avLst/>
          </a:prstGeom>
          <a:noFill/>
        </p:spPr>
        <p:txBody>
          <a:bodyPr wrap="square" rtlCol="0">
            <a:spAutoFit/>
          </a:bodyPr>
          <a:lstStyle/>
          <a:p>
            <a:r>
              <a:rPr lang="en-US" altLang="ja-JP" sz="3200" dirty="0"/>
              <a:t>10</a:t>
            </a:r>
            <a:r>
              <a:rPr kumimoji="1" lang="ja-JP" altLang="en-US" sz="3200" dirty="0"/>
              <a:t>周期</a:t>
            </a:r>
          </a:p>
        </p:txBody>
      </p:sp>
      <p:sp>
        <p:nvSpPr>
          <p:cNvPr id="21" name="タイトル 1">
            <a:extLst>
              <a:ext uri="{FF2B5EF4-FFF2-40B4-BE49-F238E27FC236}">
                <a16:creationId xmlns:a16="http://schemas.microsoft.com/office/drawing/2014/main" id="{9CF4584C-3F5F-4638-A3DA-F06BD99DA38B}"/>
              </a:ext>
            </a:extLst>
          </p:cNvPr>
          <p:cNvSpPr>
            <a:spLocks noGrp="1"/>
          </p:cNvSpPr>
          <p:nvPr>
            <p:ph type="title"/>
          </p:nvPr>
        </p:nvSpPr>
        <p:spPr>
          <a:xfrm>
            <a:off x="275588" y="216688"/>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pic>
        <p:nvPicPr>
          <p:cNvPr id="3" name="図 2">
            <a:extLst>
              <a:ext uri="{FF2B5EF4-FFF2-40B4-BE49-F238E27FC236}">
                <a16:creationId xmlns:a16="http://schemas.microsoft.com/office/drawing/2014/main" id="{EBFAFFA3-AB02-4D36-94C2-88A0A6F1853B}"/>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275588" y="1334088"/>
            <a:ext cx="3405008" cy="2658735"/>
          </a:xfrm>
          <a:prstGeom prst="rect">
            <a:avLst/>
          </a:prstGeom>
        </p:spPr>
      </p:pic>
      <p:sp>
        <p:nvSpPr>
          <p:cNvPr id="10" name="テキスト ボックス 9">
            <a:extLst>
              <a:ext uri="{FF2B5EF4-FFF2-40B4-BE49-F238E27FC236}">
                <a16:creationId xmlns:a16="http://schemas.microsoft.com/office/drawing/2014/main" id="{EB17FCEE-70A3-4502-9FF9-21B14B51AD19}"/>
              </a:ext>
            </a:extLst>
          </p:cNvPr>
          <p:cNvSpPr txBox="1"/>
          <p:nvPr/>
        </p:nvSpPr>
        <p:spPr>
          <a:xfrm>
            <a:off x="5419774" y="4047992"/>
            <a:ext cx="1966383" cy="369332"/>
          </a:xfrm>
          <a:prstGeom prst="rect">
            <a:avLst/>
          </a:prstGeom>
          <a:noFill/>
        </p:spPr>
        <p:txBody>
          <a:bodyPr wrap="square" rtlCol="0">
            <a:spAutoFit/>
          </a:bodyPr>
          <a:lstStyle/>
          <a:p>
            <a:r>
              <a:rPr lang="ja-JP" altLang="en-US" dirty="0"/>
              <a:t>閾値電流密度</a:t>
            </a:r>
            <a:endParaRPr kumimoji="1" lang="ja-JP" altLang="en-US" dirty="0"/>
          </a:p>
        </p:txBody>
      </p:sp>
      <p:pic>
        <p:nvPicPr>
          <p:cNvPr id="15" name="図 14">
            <a:extLst>
              <a:ext uri="{FF2B5EF4-FFF2-40B4-BE49-F238E27FC236}">
                <a16:creationId xmlns:a16="http://schemas.microsoft.com/office/drawing/2014/main" id="{63912118-C947-426E-9960-310783307092}"/>
              </a:ext>
            </a:extLst>
          </p:cNvPr>
          <p:cNvPicPr>
            <a:picLocks noChangeAspect="1"/>
          </p:cNvPicPr>
          <p:nvPr/>
        </p:nvPicPr>
        <p:blipFill rotWithShape="1">
          <a:blip r:embed="rId4"/>
          <a:srcRect l="35926" t="34341" r="51389" b="56577"/>
          <a:stretch/>
        </p:blipFill>
        <p:spPr>
          <a:xfrm>
            <a:off x="6492103" y="4462420"/>
            <a:ext cx="1547081" cy="623079"/>
          </a:xfrm>
          <a:prstGeom prst="rect">
            <a:avLst/>
          </a:prstGeom>
        </p:spPr>
      </p:pic>
      <p:sp>
        <p:nvSpPr>
          <p:cNvPr id="33" name="テキスト ボックス 32">
            <a:extLst>
              <a:ext uri="{FF2B5EF4-FFF2-40B4-BE49-F238E27FC236}">
                <a16:creationId xmlns:a16="http://schemas.microsoft.com/office/drawing/2014/main" id="{68493F4E-8C40-4579-B049-6AC37D15987D}"/>
              </a:ext>
            </a:extLst>
          </p:cNvPr>
          <p:cNvSpPr txBox="1"/>
          <p:nvPr/>
        </p:nvSpPr>
        <p:spPr>
          <a:xfrm>
            <a:off x="126937" y="1191322"/>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9" name="テキスト ボックス 18">
            <a:extLst>
              <a:ext uri="{FF2B5EF4-FFF2-40B4-BE49-F238E27FC236}">
                <a16:creationId xmlns:a16="http://schemas.microsoft.com/office/drawing/2014/main" id="{69FB578A-816F-5842-917C-02DC524F89E0}"/>
              </a:ext>
            </a:extLst>
          </p:cNvPr>
          <p:cNvSpPr txBox="1"/>
          <p:nvPr/>
        </p:nvSpPr>
        <p:spPr>
          <a:xfrm>
            <a:off x="4254026" y="1071772"/>
            <a:ext cx="1332700" cy="447746"/>
          </a:xfrm>
          <a:prstGeom prst="rect">
            <a:avLst/>
          </a:prstGeom>
          <a:noFill/>
        </p:spPr>
        <p:txBody>
          <a:bodyPr wrap="square" rtlCol="0">
            <a:spAutoFit/>
          </a:bodyPr>
          <a:lstStyle/>
          <a:p>
            <a:r>
              <a:rPr kumimoji="1" lang="ja-JP" altLang="en-US" dirty="0"/>
              <a:t>閾値電流</a:t>
            </a:r>
          </a:p>
        </p:txBody>
      </p:sp>
      <p:pic>
        <p:nvPicPr>
          <p:cNvPr id="8" name="図 7">
            <a:extLst>
              <a:ext uri="{FF2B5EF4-FFF2-40B4-BE49-F238E27FC236}">
                <a16:creationId xmlns:a16="http://schemas.microsoft.com/office/drawing/2014/main" id="{8539E3CD-D2FA-4490-A1BF-6E460656ED89}"/>
              </a:ext>
            </a:extLst>
          </p:cNvPr>
          <p:cNvPicPr>
            <a:picLocks noChangeAspect="1"/>
          </p:cNvPicPr>
          <p:nvPr/>
        </p:nvPicPr>
        <p:blipFill rotWithShape="1">
          <a:blip r:embed="rId5">
            <a:extLst>
              <a:ext uri="{28A0092B-C50C-407E-A947-70E740481C1C}">
                <a14:useLocalDpi xmlns:a14="http://schemas.microsoft.com/office/drawing/2010/main" val="0"/>
              </a:ext>
            </a:extLst>
          </a:blip>
          <a:srcRect r="51865"/>
          <a:stretch/>
        </p:blipFill>
        <p:spPr>
          <a:xfrm>
            <a:off x="3680596" y="1295645"/>
            <a:ext cx="3727239" cy="2773173"/>
          </a:xfrm>
          <a:prstGeom prst="rect">
            <a:avLst/>
          </a:prstGeom>
        </p:spPr>
      </p:pic>
      <p:sp>
        <p:nvSpPr>
          <p:cNvPr id="34" name="正方形/長方形 33">
            <a:extLst>
              <a:ext uri="{FF2B5EF4-FFF2-40B4-BE49-F238E27FC236}">
                <a16:creationId xmlns:a16="http://schemas.microsoft.com/office/drawing/2014/main" id="{9B2E87F7-3ABE-4F00-A0DC-EE63471BD69D}"/>
              </a:ext>
            </a:extLst>
          </p:cNvPr>
          <p:cNvSpPr/>
          <p:nvPr/>
        </p:nvSpPr>
        <p:spPr>
          <a:xfrm>
            <a:off x="3895035" y="1198053"/>
            <a:ext cx="358991" cy="447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6"/>
                          <a:stretch>
                            <a:fillRect l="-800" t="-1515" r="-492000" b="-242424"/>
                          </a:stretch>
                        </a:blipFill>
                      </a:tcPr>
                    </a:tc>
                    <a:tc>
                      <a:txBody>
                        <a:bodyPr/>
                        <a:lstStyle/>
                        <a:p>
                          <a:endParaRPr lang="ja-JP"/>
                        </a:p>
                      </a:txBody>
                      <a:tcPr>
                        <a:blipFill>
                          <a:blip r:embed="rId6"/>
                          <a:stretch>
                            <a:fillRect l="-79747" t="-1515" r="-289241" b="-242424"/>
                          </a:stretch>
                        </a:blipFill>
                      </a:tcPr>
                    </a:tc>
                    <a:tc>
                      <a:txBody>
                        <a:bodyPr/>
                        <a:lstStyle/>
                        <a:p>
                          <a:endParaRPr lang="ja-JP"/>
                        </a:p>
                      </a:txBody>
                      <a:tcPr>
                        <a:blipFill>
                          <a:blip r:embed="rId6"/>
                          <a:stretch>
                            <a:fillRect l="-133333" t="-1515" r="-114554" b="-242424"/>
                          </a:stretch>
                        </a:blipFill>
                      </a:tcPr>
                    </a:tc>
                    <a:tc>
                      <a:txBody>
                        <a:bodyPr/>
                        <a:lstStyle/>
                        <a:p>
                          <a:endParaRPr lang="ja-JP"/>
                        </a:p>
                      </a:txBody>
                      <a:tcPr>
                        <a:blipFill>
                          <a:blip r:embed="rId6"/>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20" name="テキスト ボックス 19">
            <a:extLst>
              <a:ext uri="{FF2B5EF4-FFF2-40B4-BE49-F238E27FC236}">
                <a16:creationId xmlns:a16="http://schemas.microsoft.com/office/drawing/2014/main" id="{04C70272-6669-48CB-ACE4-DF27C5138620}"/>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cxnSp>
        <p:nvCxnSpPr>
          <p:cNvPr id="24" name="直線矢印コネクタ 23">
            <a:extLst>
              <a:ext uri="{FF2B5EF4-FFF2-40B4-BE49-F238E27FC236}">
                <a16:creationId xmlns:a16="http://schemas.microsoft.com/office/drawing/2014/main" id="{DB41914B-894B-5342-9310-750330D712EA}"/>
              </a:ext>
            </a:extLst>
          </p:cNvPr>
          <p:cNvCxnSpPr>
            <a:cxnSpLocks/>
          </p:cNvCxnSpPr>
          <p:nvPr/>
        </p:nvCxnSpPr>
        <p:spPr>
          <a:xfrm flipV="1">
            <a:off x="4754745" y="3616072"/>
            <a:ext cx="0" cy="2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99FCBB-7D15-014F-A6DA-5A55F65BF443}"/>
              </a:ext>
            </a:extLst>
          </p:cNvPr>
          <p:cNvSpPr txBox="1"/>
          <p:nvPr/>
        </p:nvSpPr>
        <p:spPr>
          <a:xfrm>
            <a:off x="4143576" y="3858462"/>
            <a:ext cx="1590710" cy="307777"/>
          </a:xfrm>
          <a:prstGeom prst="rect">
            <a:avLst/>
          </a:prstGeom>
          <a:noFill/>
        </p:spPr>
        <p:txBody>
          <a:bodyPr wrap="square" rtlCol="0">
            <a:spAutoFit/>
          </a:bodyPr>
          <a:lstStyle/>
          <a:p>
            <a:r>
              <a:rPr kumimoji="1" lang="ja-JP" altLang="en-US" sz="1400" dirty="0"/>
              <a:t>電流広がり</a:t>
            </a:r>
          </a:p>
        </p:txBody>
      </p:sp>
      <p:pic>
        <p:nvPicPr>
          <p:cNvPr id="7" name="図 6">
            <a:extLst>
              <a:ext uri="{FF2B5EF4-FFF2-40B4-BE49-F238E27FC236}">
                <a16:creationId xmlns:a16="http://schemas.microsoft.com/office/drawing/2014/main" id="{AC6D30E2-E633-4C55-86FD-105F37C6AF60}"/>
              </a:ext>
            </a:extLst>
          </p:cNvPr>
          <p:cNvPicPr>
            <a:picLocks noChangeAspect="1"/>
          </p:cNvPicPr>
          <p:nvPr/>
        </p:nvPicPr>
        <p:blipFill>
          <a:blip r:embed="rId7"/>
          <a:stretch>
            <a:fillRect/>
          </a:stretch>
        </p:blipFill>
        <p:spPr>
          <a:xfrm>
            <a:off x="5022615" y="4278733"/>
            <a:ext cx="3447822" cy="2497620"/>
          </a:xfrm>
          <a:prstGeom prst="rect">
            <a:avLst/>
          </a:prstGeom>
        </p:spPr>
      </p:pic>
    </p:spTree>
    <p:extLst>
      <p:ext uri="{BB962C8B-B14F-4D97-AF65-F5344CB8AC3E}">
        <p14:creationId xmlns:p14="http://schemas.microsoft.com/office/powerpoint/2010/main" val="231950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12037257-34CE-4C44-B198-0E874FC480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6872"/>
          <a:stretch/>
        </p:blipFill>
        <p:spPr>
          <a:xfrm>
            <a:off x="100835" y="4595245"/>
            <a:ext cx="3414128" cy="838200"/>
          </a:xfrm>
        </p:spPr>
      </p:pic>
      <p:sp>
        <p:nvSpPr>
          <p:cNvPr id="4" name="スライド番号プレースホルダー 3">
            <a:extLst>
              <a:ext uri="{FF2B5EF4-FFF2-40B4-BE49-F238E27FC236}">
                <a16:creationId xmlns:a16="http://schemas.microsoft.com/office/drawing/2014/main" id="{0BA64BD0-8573-DF4B-86A7-150BD00B8439}"/>
              </a:ext>
            </a:extLst>
          </p:cNvPr>
          <p:cNvSpPr>
            <a:spLocks noGrp="1"/>
          </p:cNvSpPr>
          <p:nvPr>
            <p:ph type="sldNum" sz="quarter" idx="12"/>
          </p:nvPr>
        </p:nvSpPr>
        <p:spPr/>
        <p:txBody>
          <a:bodyPr/>
          <a:lstStyle/>
          <a:p>
            <a:fld id="{B1CF0B90-4240-4ABE-BCFA-150BA8095602}" type="slidenum">
              <a:rPr kumimoji="1" lang="ja-JP" altLang="en-US" smtClean="0"/>
              <a:t>13</a:t>
            </a:fld>
            <a:endParaRPr kumimoji="1" lang="ja-JP" altLang="en-US"/>
          </a:p>
        </p:txBody>
      </p:sp>
      <p:sp>
        <p:nvSpPr>
          <p:cNvPr id="5" name="タイトル 1">
            <a:extLst>
              <a:ext uri="{FF2B5EF4-FFF2-40B4-BE49-F238E27FC236}">
                <a16:creationId xmlns:a16="http://schemas.microsoft.com/office/drawing/2014/main" id="{7B6F6A01-C685-5541-BC11-D1EFFF6339CE}"/>
              </a:ext>
            </a:extLst>
          </p:cNvPr>
          <p:cNvSpPr>
            <a:spLocks noGrp="1"/>
          </p:cNvSpPr>
          <p:nvPr>
            <p:ph type="title"/>
          </p:nvPr>
        </p:nvSpPr>
        <p:spPr>
          <a:xfrm>
            <a:off x="540898" y="-397945"/>
            <a:ext cx="9188890" cy="1325563"/>
          </a:xfrm>
        </p:spPr>
        <p:txBody>
          <a:bodyPr>
            <a:normAutofit/>
          </a:bodyPr>
          <a:lstStyle/>
          <a:p>
            <a:r>
              <a:rPr kumimoji="1" lang="ja-JP" altLang="en-US" sz="3200" u="sng" dirty="0"/>
              <a:t>測定結果</a:t>
            </a:r>
            <a:r>
              <a:rPr kumimoji="1" lang="en-US" altLang="ja-JP" sz="3200" u="sng" dirty="0"/>
              <a:t> : </a:t>
            </a:r>
            <a:r>
              <a:rPr kumimoji="1" lang="ja-JP" altLang="en-US" sz="3200" u="sng" dirty="0"/>
              <a:t>定常電流注入</a:t>
            </a:r>
            <a:r>
              <a:rPr kumimoji="1" lang="en-US" altLang="ja-JP" sz="3200" u="sng" dirty="0"/>
              <a:t> </a:t>
            </a:r>
            <a:r>
              <a:rPr kumimoji="1" lang="ja-JP" altLang="en-US" sz="3200" u="sng" dirty="0"/>
              <a:t>ブロードコンタクト</a:t>
            </a:r>
          </a:p>
        </p:txBody>
      </p:sp>
      <p:pic>
        <p:nvPicPr>
          <p:cNvPr id="9" name="図 8">
            <a:extLst>
              <a:ext uri="{FF2B5EF4-FFF2-40B4-BE49-F238E27FC236}">
                <a16:creationId xmlns:a16="http://schemas.microsoft.com/office/drawing/2014/main" id="{089FA437-0023-A24E-90CE-DF73CD481279}"/>
              </a:ext>
            </a:extLst>
          </p:cNvPr>
          <p:cNvPicPr>
            <a:picLocks noChangeAspect="1"/>
          </p:cNvPicPr>
          <p:nvPr/>
        </p:nvPicPr>
        <p:blipFill rotWithShape="1">
          <a:blip r:embed="rId4">
            <a:extLst>
              <a:ext uri="{28A0092B-C50C-407E-A947-70E740481C1C}">
                <a14:useLocalDpi xmlns:a14="http://schemas.microsoft.com/office/drawing/2010/main" val="0"/>
              </a:ext>
            </a:extLst>
          </a:blip>
          <a:srcRect r="50332"/>
          <a:stretch/>
        </p:blipFill>
        <p:spPr>
          <a:xfrm>
            <a:off x="291335" y="3899788"/>
            <a:ext cx="2970965" cy="787400"/>
          </a:xfrm>
          <a:prstGeom prst="rect">
            <a:avLst/>
          </a:prstGeom>
        </p:spPr>
      </p:pic>
      <p:pic>
        <p:nvPicPr>
          <p:cNvPr id="15" name="図 14">
            <a:extLst>
              <a:ext uri="{FF2B5EF4-FFF2-40B4-BE49-F238E27FC236}">
                <a16:creationId xmlns:a16="http://schemas.microsoft.com/office/drawing/2014/main" id="{636DD1D3-827C-C048-AA61-C069A84512CB}"/>
              </a:ext>
            </a:extLst>
          </p:cNvPr>
          <p:cNvPicPr>
            <a:picLocks noChangeAspect="1"/>
          </p:cNvPicPr>
          <p:nvPr/>
        </p:nvPicPr>
        <p:blipFill rotWithShape="1">
          <a:blip r:embed="rId5">
            <a:extLst>
              <a:ext uri="{28A0092B-C50C-407E-A947-70E740481C1C}">
                <a14:useLocalDpi xmlns:a14="http://schemas.microsoft.com/office/drawing/2010/main" val="0"/>
              </a:ext>
            </a:extLst>
          </a:blip>
          <a:srcRect r="68731"/>
          <a:stretch/>
        </p:blipFill>
        <p:spPr>
          <a:xfrm>
            <a:off x="786113" y="3382992"/>
            <a:ext cx="1711548" cy="685800"/>
          </a:xfrm>
          <a:prstGeom prst="rect">
            <a:avLst/>
          </a:prstGeom>
        </p:spPr>
      </p:pic>
      <p:grpSp>
        <p:nvGrpSpPr>
          <p:cNvPr id="20" name="グループ化 19">
            <a:extLst>
              <a:ext uri="{FF2B5EF4-FFF2-40B4-BE49-F238E27FC236}">
                <a16:creationId xmlns:a16="http://schemas.microsoft.com/office/drawing/2014/main" id="{CB174465-C881-4D43-8FB6-07E6B410494B}"/>
              </a:ext>
            </a:extLst>
          </p:cNvPr>
          <p:cNvGrpSpPr/>
          <p:nvPr/>
        </p:nvGrpSpPr>
        <p:grpSpPr>
          <a:xfrm>
            <a:off x="3560897" y="3338031"/>
            <a:ext cx="2991360" cy="2223666"/>
            <a:chOff x="4697198" y="3036737"/>
            <a:chExt cx="3997180" cy="2971355"/>
          </a:xfrm>
        </p:grpSpPr>
        <p:pic>
          <p:nvPicPr>
            <p:cNvPr id="13" name="図 12">
              <a:extLst>
                <a:ext uri="{FF2B5EF4-FFF2-40B4-BE49-F238E27FC236}">
                  <a16:creationId xmlns:a16="http://schemas.microsoft.com/office/drawing/2014/main" id="{A9252E1F-F13E-5C4A-AE56-5D2EF98DCC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7198" y="3371654"/>
              <a:ext cx="3997180" cy="2636438"/>
            </a:xfrm>
            <a:prstGeom prst="rect">
              <a:avLst/>
            </a:prstGeom>
          </p:spPr>
        </p:pic>
        <p:sp>
          <p:nvSpPr>
            <p:cNvPr id="16" name="テキスト ボックス 15">
              <a:extLst>
                <a:ext uri="{FF2B5EF4-FFF2-40B4-BE49-F238E27FC236}">
                  <a16:creationId xmlns:a16="http://schemas.microsoft.com/office/drawing/2014/main" id="{B25D484D-D6B2-9142-82A8-FD4757F3C603}"/>
                </a:ext>
              </a:extLst>
            </p:cNvPr>
            <p:cNvSpPr txBox="1"/>
            <p:nvPr/>
          </p:nvSpPr>
          <p:spPr>
            <a:xfrm>
              <a:off x="6423023" y="3036737"/>
              <a:ext cx="1485614" cy="369331"/>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grpSp>
      <p:grpSp>
        <p:nvGrpSpPr>
          <p:cNvPr id="19" name="グループ化 18">
            <a:extLst>
              <a:ext uri="{FF2B5EF4-FFF2-40B4-BE49-F238E27FC236}">
                <a16:creationId xmlns:a16="http://schemas.microsoft.com/office/drawing/2014/main" id="{DC9CB8A2-0F67-7D48-BB0C-4E30B1CF3B22}"/>
              </a:ext>
            </a:extLst>
          </p:cNvPr>
          <p:cNvGrpSpPr/>
          <p:nvPr/>
        </p:nvGrpSpPr>
        <p:grpSpPr>
          <a:xfrm>
            <a:off x="6419230" y="3345599"/>
            <a:ext cx="2637772" cy="2224994"/>
            <a:chOff x="158300" y="3108376"/>
            <a:chExt cx="3524700" cy="2973129"/>
          </a:xfrm>
        </p:grpSpPr>
        <p:pic>
          <p:nvPicPr>
            <p:cNvPr id="11" name="図 10">
              <a:extLst>
                <a:ext uri="{FF2B5EF4-FFF2-40B4-BE49-F238E27FC236}">
                  <a16:creationId xmlns:a16="http://schemas.microsoft.com/office/drawing/2014/main" id="{7E3373CB-AF0E-C840-BD85-022BE61DF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300" y="3445067"/>
              <a:ext cx="3524700" cy="2636438"/>
            </a:xfrm>
            <a:prstGeom prst="rect">
              <a:avLst/>
            </a:prstGeom>
          </p:spPr>
        </p:pic>
        <p:sp>
          <p:nvSpPr>
            <p:cNvPr id="18" name="テキスト ボックス 17">
              <a:extLst>
                <a:ext uri="{FF2B5EF4-FFF2-40B4-BE49-F238E27FC236}">
                  <a16:creationId xmlns:a16="http://schemas.microsoft.com/office/drawing/2014/main" id="{582FC0F8-9327-E841-B4F3-B12C822ED7B6}"/>
                </a:ext>
              </a:extLst>
            </p:cNvPr>
            <p:cNvSpPr txBox="1"/>
            <p:nvPr/>
          </p:nvSpPr>
          <p:spPr>
            <a:xfrm>
              <a:off x="1457815" y="3108376"/>
              <a:ext cx="1485614" cy="369331"/>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21" name="正方形/長方形 20">
            <a:extLst>
              <a:ext uri="{FF2B5EF4-FFF2-40B4-BE49-F238E27FC236}">
                <a16:creationId xmlns:a16="http://schemas.microsoft.com/office/drawing/2014/main" id="{656C3C0E-4402-9848-861B-8BABFC44586C}"/>
              </a:ext>
            </a:extLst>
          </p:cNvPr>
          <p:cNvSpPr/>
          <p:nvPr/>
        </p:nvSpPr>
        <p:spPr>
          <a:xfrm>
            <a:off x="2548943" y="4737169"/>
            <a:ext cx="325203"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0E3F8E8-6896-BA40-9C48-2F101C9B1C54}"/>
              </a:ext>
            </a:extLst>
          </p:cNvPr>
          <p:cNvSpPr/>
          <p:nvPr/>
        </p:nvSpPr>
        <p:spPr>
          <a:xfrm>
            <a:off x="1103798" y="4737167"/>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B0DD976-0B86-D845-9BF7-8FE91AEA8AE5}"/>
              </a:ext>
            </a:extLst>
          </p:cNvPr>
          <p:cNvSpPr txBox="1"/>
          <p:nvPr/>
        </p:nvSpPr>
        <p:spPr>
          <a:xfrm>
            <a:off x="2018110" y="4462826"/>
            <a:ext cx="652431" cy="369332"/>
          </a:xfrm>
          <a:prstGeom prst="rect">
            <a:avLst/>
          </a:prstGeom>
          <a:noFill/>
        </p:spPr>
        <p:txBody>
          <a:bodyPr wrap="square" rtlCol="0">
            <a:spAutoFit/>
          </a:bodyPr>
          <a:lstStyle/>
          <a:p>
            <a:r>
              <a:rPr kumimoji="1" lang="ja-JP" altLang="en-US" dirty="0"/>
              <a:t>傾き</a:t>
            </a:r>
          </a:p>
        </p:txBody>
      </p:sp>
      <p:sp>
        <p:nvSpPr>
          <p:cNvPr id="24" name="テキスト ボックス 23">
            <a:extLst>
              <a:ext uri="{FF2B5EF4-FFF2-40B4-BE49-F238E27FC236}">
                <a16:creationId xmlns:a16="http://schemas.microsoft.com/office/drawing/2014/main" id="{10117C66-B700-8447-BFDE-3F98F8DBCDB7}"/>
              </a:ext>
            </a:extLst>
          </p:cNvPr>
          <p:cNvSpPr txBox="1"/>
          <p:nvPr/>
        </p:nvSpPr>
        <p:spPr>
          <a:xfrm>
            <a:off x="2789704" y="4502509"/>
            <a:ext cx="652431" cy="369332"/>
          </a:xfrm>
          <a:prstGeom prst="rect">
            <a:avLst/>
          </a:prstGeom>
          <a:noFill/>
        </p:spPr>
        <p:txBody>
          <a:bodyPr wrap="square" rtlCol="0">
            <a:spAutoFit/>
          </a:bodyPr>
          <a:lstStyle/>
          <a:p>
            <a:r>
              <a:rPr lang="ja-JP" altLang="en-US" dirty="0"/>
              <a:t>切片</a:t>
            </a:r>
            <a:endParaRPr kumimoji="1" lang="ja-JP" altLang="en-US" dirty="0"/>
          </a:p>
        </p:txBody>
      </p:sp>
      <p:grpSp>
        <p:nvGrpSpPr>
          <p:cNvPr id="32" name="グループ化 31">
            <a:extLst>
              <a:ext uri="{FF2B5EF4-FFF2-40B4-BE49-F238E27FC236}">
                <a16:creationId xmlns:a16="http://schemas.microsoft.com/office/drawing/2014/main" id="{2C430995-CCB1-2440-99BA-CF2024CE3183}"/>
              </a:ext>
            </a:extLst>
          </p:cNvPr>
          <p:cNvGrpSpPr/>
          <p:nvPr/>
        </p:nvGrpSpPr>
        <p:grpSpPr>
          <a:xfrm>
            <a:off x="517755" y="5915632"/>
            <a:ext cx="3785359" cy="884326"/>
            <a:chOff x="1769817" y="5681557"/>
            <a:chExt cx="4787316" cy="1118401"/>
          </a:xfrm>
        </p:grpSpPr>
        <p:pic>
          <p:nvPicPr>
            <p:cNvPr id="28" name="図 27">
              <a:extLst>
                <a:ext uri="{FF2B5EF4-FFF2-40B4-BE49-F238E27FC236}">
                  <a16:creationId xmlns:a16="http://schemas.microsoft.com/office/drawing/2014/main" id="{5193DAB0-988B-5F46-9B0B-DF39B0808868}"/>
                </a:ext>
              </a:extLst>
            </p:cNvPr>
            <p:cNvPicPr>
              <a:picLocks noChangeAspect="1"/>
            </p:cNvPicPr>
            <p:nvPr/>
          </p:nvPicPr>
          <p:blipFill rotWithShape="1">
            <a:blip r:embed="rId8">
              <a:extLst>
                <a:ext uri="{28A0092B-C50C-407E-A947-70E740481C1C}">
                  <a14:useLocalDpi xmlns:a14="http://schemas.microsoft.com/office/drawing/2010/main" val="0"/>
                </a:ext>
              </a:extLst>
            </a:blip>
            <a:srcRect t="23423" r="42972"/>
            <a:stretch/>
          </p:blipFill>
          <p:spPr>
            <a:xfrm>
              <a:off x="1769817" y="5681557"/>
              <a:ext cx="4787316" cy="1118401"/>
            </a:xfrm>
            <a:prstGeom prst="rect">
              <a:avLst/>
            </a:prstGeom>
          </p:spPr>
        </p:pic>
        <p:sp>
          <p:nvSpPr>
            <p:cNvPr id="31" name="正方形/長方形 30">
              <a:extLst>
                <a:ext uri="{FF2B5EF4-FFF2-40B4-BE49-F238E27FC236}">
                  <a16:creationId xmlns:a16="http://schemas.microsoft.com/office/drawing/2014/main" id="{A8ADFDD7-42F7-2B43-8395-6408F3B53E76}"/>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2E771C8-DF8B-4285-A69F-757B91124353}"/>
              </a:ext>
            </a:extLst>
          </p:cNvPr>
          <p:cNvSpPr txBox="1"/>
          <p:nvPr/>
        </p:nvSpPr>
        <p:spPr>
          <a:xfrm>
            <a:off x="100835" y="3157589"/>
            <a:ext cx="5464931" cy="369332"/>
          </a:xfrm>
          <a:prstGeom prst="rect">
            <a:avLst/>
          </a:prstGeom>
          <a:noFill/>
        </p:spPr>
        <p:txBody>
          <a:bodyPr wrap="square" rtlCol="0">
            <a:spAutoFit/>
          </a:bodyPr>
          <a:lstStyle/>
          <a:p>
            <a:r>
              <a:rPr kumimoji="1" lang="ja-JP" altLang="en-US" dirty="0"/>
              <a:t>内部量子効率の見積もり</a:t>
            </a:r>
          </a:p>
        </p:txBody>
      </p:sp>
      <p:sp>
        <p:nvSpPr>
          <p:cNvPr id="25" name="テキスト ボックス 24">
            <a:extLst>
              <a:ext uri="{FF2B5EF4-FFF2-40B4-BE49-F238E27FC236}">
                <a16:creationId xmlns:a16="http://schemas.microsoft.com/office/drawing/2014/main" id="{9CA3819C-E297-435F-9472-1AF69DFFC3ED}"/>
              </a:ext>
            </a:extLst>
          </p:cNvPr>
          <p:cNvSpPr txBox="1"/>
          <p:nvPr/>
        </p:nvSpPr>
        <p:spPr>
          <a:xfrm>
            <a:off x="645780" y="5572697"/>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p:sp>
        <p:nvSpPr>
          <p:cNvPr id="3" name="テキスト ボックス 2">
            <a:extLst>
              <a:ext uri="{FF2B5EF4-FFF2-40B4-BE49-F238E27FC236}">
                <a16:creationId xmlns:a16="http://schemas.microsoft.com/office/drawing/2014/main" id="{4E6615BF-DB3F-4AB4-8626-EDF54E839094}"/>
              </a:ext>
            </a:extLst>
          </p:cNvPr>
          <p:cNvSpPr txBox="1"/>
          <p:nvPr/>
        </p:nvSpPr>
        <p:spPr>
          <a:xfrm>
            <a:off x="4572000" y="6033185"/>
            <a:ext cx="3524700" cy="646331"/>
          </a:xfrm>
          <a:prstGeom prst="rect">
            <a:avLst/>
          </a:prstGeom>
          <a:noFill/>
        </p:spPr>
        <p:txBody>
          <a:bodyPr wrap="square" rtlCol="0">
            <a:spAutoFit/>
          </a:bodyPr>
          <a:lstStyle/>
          <a:p>
            <a:r>
              <a:rPr kumimoji="1" lang="ja-JP" altLang="en-US" dirty="0"/>
              <a:t>歪補償を用いて発光効率の高い良質な結晶を作製</a:t>
            </a:r>
            <a:r>
              <a:rPr lang="ja-JP" altLang="en-US" dirty="0"/>
              <a:t>できた。</a:t>
            </a:r>
            <a:endParaRPr kumimoji="1" lang="ja-JP" altLang="en-US" dirty="0"/>
          </a:p>
        </p:txBody>
      </p:sp>
      <p:pic>
        <p:nvPicPr>
          <p:cNvPr id="26" name="図 25">
            <a:extLst>
              <a:ext uri="{FF2B5EF4-FFF2-40B4-BE49-F238E27FC236}">
                <a16:creationId xmlns:a16="http://schemas.microsoft.com/office/drawing/2014/main" id="{C5DAF44D-3EA9-4C78-B241-2FE870957DF5}"/>
              </a:ext>
            </a:extLst>
          </p:cNvPr>
          <p:cNvPicPr>
            <a:picLocks noChangeAspect="1"/>
          </p:cNvPicPr>
          <p:nvPr/>
        </p:nvPicPr>
        <p:blipFill rotWithShape="1">
          <a:blip r:embed="rId9">
            <a:extLst>
              <a:ext uri="{28A0092B-C50C-407E-A947-70E740481C1C}">
                <a14:useLocalDpi xmlns:a14="http://schemas.microsoft.com/office/drawing/2010/main" val="0"/>
              </a:ext>
            </a:extLst>
          </a:blip>
          <a:srcRect l="52334" r="-651"/>
          <a:stretch/>
        </p:blipFill>
        <p:spPr>
          <a:xfrm>
            <a:off x="593814" y="1012716"/>
            <a:ext cx="2921149" cy="2311448"/>
          </a:xfrm>
          <a:prstGeom prst="rect">
            <a:avLst/>
          </a:prstGeom>
        </p:spPr>
      </p:pic>
      <p:sp>
        <p:nvSpPr>
          <p:cNvPr id="27" name="テキスト ボックス 26">
            <a:extLst>
              <a:ext uri="{FF2B5EF4-FFF2-40B4-BE49-F238E27FC236}">
                <a16:creationId xmlns:a16="http://schemas.microsoft.com/office/drawing/2014/main" id="{C1A57072-0EEC-4696-9C78-656FF8362172}"/>
              </a:ext>
            </a:extLst>
          </p:cNvPr>
          <p:cNvSpPr txBox="1"/>
          <p:nvPr/>
        </p:nvSpPr>
        <p:spPr>
          <a:xfrm>
            <a:off x="1690553" y="934469"/>
            <a:ext cx="1485614" cy="369332"/>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sp>
        <p:nvSpPr>
          <p:cNvPr id="8" name="テキスト ボックス 7">
            <a:extLst>
              <a:ext uri="{FF2B5EF4-FFF2-40B4-BE49-F238E27FC236}">
                <a16:creationId xmlns:a16="http://schemas.microsoft.com/office/drawing/2014/main" id="{E066CD22-5603-4B99-9488-3B6D1B9EDB9A}"/>
              </a:ext>
            </a:extLst>
          </p:cNvPr>
          <p:cNvSpPr txBox="1"/>
          <p:nvPr/>
        </p:nvSpPr>
        <p:spPr>
          <a:xfrm>
            <a:off x="5890109" y="5336487"/>
            <a:ext cx="1781427" cy="276999"/>
          </a:xfrm>
          <a:prstGeom prst="rect">
            <a:avLst/>
          </a:prstGeom>
          <a:noFill/>
        </p:spPr>
        <p:txBody>
          <a:bodyPr wrap="square" rtlCol="0">
            <a:spAutoFit/>
          </a:bodyPr>
          <a:lstStyle/>
          <a:p>
            <a:r>
              <a:rPr kumimoji="1" lang="en-US" altLang="ja-JP" sz="1200" dirty="0"/>
              <a:t>w</a:t>
            </a:r>
            <a:r>
              <a:rPr lang="en-US" altLang="ja-JP" sz="1200" dirty="0"/>
              <a:t>=100 </a:t>
            </a:r>
            <a:r>
              <a:rPr lang="en-US" altLang="ja-JP" sz="1200" dirty="0" err="1"/>
              <a:t>μm</a:t>
            </a:r>
            <a:endParaRPr kumimoji="1" lang="ja-JP" altLang="en-US" sz="1200" dirty="0"/>
          </a:p>
        </p:txBody>
      </p:sp>
      <p:sp>
        <p:nvSpPr>
          <p:cNvPr id="34" name="テキスト ボックス 33">
            <a:extLst>
              <a:ext uri="{FF2B5EF4-FFF2-40B4-BE49-F238E27FC236}">
                <a16:creationId xmlns:a16="http://schemas.microsoft.com/office/drawing/2014/main" id="{F1D4746B-E84E-4DC9-99B7-90164B467D20}"/>
              </a:ext>
            </a:extLst>
          </p:cNvPr>
          <p:cNvSpPr txBox="1"/>
          <p:nvPr/>
        </p:nvSpPr>
        <p:spPr>
          <a:xfrm>
            <a:off x="8358286" y="5276123"/>
            <a:ext cx="1781427" cy="276999"/>
          </a:xfrm>
          <a:prstGeom prst="rect">
            <a:avLst/>
          </a:prstGeom>
          <a:noFill/>
        </p:spPr>
        <p:txBody>
          <a:bodyPr wrap="square" rtlCol="0">
            <a:spAutoFit/>
          </a:bodyPr>
          <a:lstStyle/>
          <a:p>
            <a:r>
              <a:rPr kumimoji="1" lang="en-US" altLang="ja-JP" sz="1200" dirty="0"/>
              <a:t>w</a:t>
            </a:r>
            <a:r>
              <a:rPr lang="en-US" altLang="ja-JP" sz="1200" dirty="0"/>
              <a:t>=50 </a:t>
            </a:r>
            <a:r>
              <a:rPr lang="en-US" altLang="ja-JP" sz="1200" dirty="0" err="1"/>
              <a:t>μm</a:t>
            </a:r>
            <a:endParaRPr kumimoji="1" lang="ja-JP" altLang="en-US" sz="1200" dirty="0"/>
          </a:p>
        </p:txBody>
      </p:sp>
      <p:grpSp>
        <p:nvGrpSpPr>
          <p:cNvPr id="12" name="グループ化 11">
            <a:extLst>
              <a:ext uri="{FF2B5EF4-FFF2-40B4-BE49-F238E27FC236}">
                <a16:creationId xmlns:a16="http://schemas.microsoft.com/office/drawing/2014/main" id="{64F299D2-E597-4708-AA3A-2E606BE5CE6A}"/>
              </a:ext>
            </a:extLst>
          </p:cNvPr>
          <p:cNvGrpSpPr/>
          <p:nvPr/>
        </p:nvGrpSpPr>
        <p:grpSpPr>
          <a:xfrm>
            <a:off x="3330433" y="897816"/>
            <a:ext cx="3378621" cy="2449057"/>
            <a:chOff x="125503" y="908724"/>
            <a:chExt cx="3083876" cy="2235405"/>
          </a:xfrm>
        </p:grpSpPr>
        <p:grpSp>
          <p:nvGrpSpPr>
            <p:cNvPr id="6" name="グループ化 5">
              <a:extLst>
                <a:ext uri="{FF2B5EF4-FFF2-40B4-BE49-F238E27FC236}">
                  <a16:creationId xmlns:a16="http://schemas.microsoft.com/office/drawing/2014/main" id="{C3425148-ECEE-437A-9FAF-6EB9D58F9799}"/>
                </a:ext>
              </a:extLst>
            </p:cNvPr>
            <p:cNvGrpSpPr/>
            <p:nvPr/>
          </p:nvGrpSpPr>
          <p:grpSpPr>
            <a:xfrm>
              <a:off x="288230" y="908724"/>
              <a:ext cx="2921149" cy="2235405"/>
              <a:chOff x="6227323" y="1626697"/>
              <a:chExt cx="3213009" cy="2458751"/>
            </a:xfrm>
          </p:grpSpPr>
          <p:pic>
            <p:nvPicPr>
              <p:cNvPr id="29" name="図 28">
                <a:extLst>
                  <a:ext uri="{FF2B5EF4-FFF2-40B4-BE49-F238E27FC236}">
                    <a16:creationId xmlns:a16="http://schemas.microsoft.com/office/drawing/2014/main" id="{DB2F646F-2B22-433E-9E33-8E6CE27080BD}"/>
                  </a:ext>
                </a:extLst>
              </p:cNvPr>
              <p:cNvPicPr>
                <a:picLocks noChangeAspect="1"/>
              </p:cNvPicPr>
              <p:nvPr/>
            </p:nvPicPr>
            <p:blipFill rotWithShape="1">
              <a:blip r:embed="rId10">
                <a:extLst>
                  <a:ext uri="{28A0092B-C50C-407E-A947-70E740481C1C}">
                    <a14:useLocalDpi xmlns:a14="http://schemas.microsoft.com/office/drawing/2010/main" val="0"/>
                  </a:ext>
                </a:extLst>
              </a:blip>
              <a:srcRect l="51221" r="-1525"/>
              <a:stretch/>
            </p:blipFill>
            <p:spPr>
              <a:xfrm>
                <a:off x="6227323" y="1797945"/>
                <a:ext cx="3213009" cy="2287503"/>
              </a:xfrm>
              <a:prstGeom prst="rect">
                <a:avLst/>
              </a:prstGeom>
            </p:spPr>
          </p:pic>
          <p:sp>
            <p:nvSpPr>
              <p:cNvPr id="30" name="テキスト ボックス 29">
                <a:extLst>
                  <a:ext uri="{FF2B5EF4-FFF2-40B4-BE49-F238E27FC236}">
                    <a16:creationId xmlns:a16="http://schemas.microsoft.com/office/drawing/2014/main" id="{11F413B3-C374-4D53-918B-AD5EFE7D91B2}"/>
                  </a:ext>
                </a:extLst>
              </p:cNvPr>
              <p:cNvSpPr txBox="1"/>
              <p:nvPr/>
            </p:nvSpPr>
            <p:spPr>
              <a:xfrm>
                <a:off x="7252790" y="1626697"/>
                <a:ext cx="1485614" cy="369332"/>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10" name="正方形/長方形 9">
              <a:extLst>
                <a:ext uri="{FF2B5EF4-FFF2-40B4-BE49-F238E27FC236}">
                  <a16:creationId xmlns:a16="http://schemas.microsoft.com/office/drawing/2014/main" id="{0E312B3E-8DC2-4224-912B-3F8EE8071EB0}"/>
                </a:ext>
              </a:extLst>
            </p:cNvPr>
            <p:cNvSpPr/>
            <p:nvPr/>
          </p:nvSpPr>
          <p:spPr>
            <a:xfrm>
              <a:off x="125503" y="999067"/>
              <a:ext cx="392252" cy="27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3E98BF5-D75A-4729-A288-5397BE40186D}"/>
                  </a:ext>
                </a:extLst>
              </p:cNvPr>
              <p:cNvSpPr txBox="1"/>
              <p:nvPr/>
            </p:nvSpPr>
            <p:spPr>
              <a:xfrm>
                <a:off x="0" y="607686"/>
                <a:ext cx="5464931" cy="369332"/>
              </a:xfrm>
              <a:prstGeom prst="rect">
                <a:avLst/>
              </a:prstGeom>
              <a:noFill/>
            </p:spPr>
            <p:txBody>
              <a:bodyPr wrap="square" rtlCol="0">
                <a:spAutoFit/>
              </a:bodyPr>
              <a:lstStyle/>
              <a:p>
                <a:r>
                  <a:rPr lang="ja-JP" altLang="en-US" dirty="0"/>
                  <a:t>スロープ効率</a:t>
                </a:r>
                <a14:m>
                  <m:oMath xmlns:m="http://schemas.openxmlformats.org/officeDocument/2006/math">
                    <m:r>
                      <a:rPr lang="en-US" altLang="ja-JP" b="0" i="0" smtClean="0">
                        <a:latin typeface="Cambria Math" panose="02040503050406030204" pitchFamily="18" charset="0"/>
                      </a:rPr>
                      <m:t> </m:t>
                    </m:r>
                    <m:r>
                      <a:rPr lang="ja-JP" altLang="en-US" i="1" smtClean="0">
                        <a:latin typeface="Cambria Math" panose="02040503050406030204" pitchFamily="18" charset="0"/>
                      </a:rPr>
                      <m:t>∆</m:t>
                    </m:r>
                    <m:r>
                      <a:rPr lang="en-US" altLang="ja-JP" b="0" i="1" smtClean="0">
                        <a:latin typeface="Cambria Math" panose="02040503050406030204" pitchFamily="18" charset="0"/>
                      </a:rPr>
                      <m:t>𝑃</m:t>
                    </m:r>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𝐼</m:t>
                    </m:r>
                  </m:oMath>
                </a14:m>
                <a:endParaRPr kumimoji="1" lang="ja-JP" altLang="en-US" dirty="0"/>
              </a:p>
            </p:txBody>
          </p:sp>
        </mc:Choice>
        <mc:Fallback xmlns="">
          <p:sp>
            <p:nvSpPr>
              <p:cNvPr id="35" name="テキスト ボックス 34">
                <a:extLst>
                  <a:ext uri="{FF2B5EF4-FFF2-40B4-BE49-F238E27FC236}">
                    <a16:creationId xmlns:a16="http://schemas.microsoft.com/office/drawing/2014/main" id="{83E98BF5-D75A-4729-A288-5397BE40186D}"/>
                  </a:ext>
                </a:extLst>
              </p:cNvPr>
              <p:cNvSpPr txBox="1">
                <a:spLocks noRot="1" noChangeAspect="1" noMove="1" noResize="1" noEditPoints="1" noAdjustHandles="1" noChangeArrowheads="1" noChangeShapeType="1" noTextEdit="1"/>
              </p:cNvSpPr>
              <p:nvPr/>
            </p:nvSpPr>
            <p:spPr>
              <a:xfrm>
                <a:off x="0" y="607686"/>
                <a:ext cx="5464931" cy="369332"/>
              </a:xfrm>
              <a:prstGeom prst="rect">
                <a:avLst/>
              </a:prstGeom>
              <a:blipFill>
                <a:blip r:embed="rId11"/>
                <a:stretch>
                  <a:fillRect l="-893" t="-13333"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697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050B40-B7ED-634C-A52B-3227E0A8653F}"/>
              </a:ext>
            </a:extLst>
          </p:cNvPr>
          <p:cNvSpPr>
            <a:spLocks noGrp="1"/>
          </p:cNvSpPr>
          <p:nvPr>
            <p:ph type="sldNum" sz="quarter" idx="12"/>
          </p:nvPr>
        </p:nvSpPr>
        <p:spPr/>
        <p:txBody>
          <a:bodyPr/>
          <a:lstStyle/>
          <a:p>
            <a:fld id="{B1CF0B90-4240-4ABE-BCFA-150BA8095602}" type="slidenum">
              <a:rPr kumimoji="1" lang="ja-JP" altLang="en-US" smtClean="0"/>
              <a:t>14</a:t>
            </a:fld>
            <a:endParaRPr kumimoji="1" lang="ja-JP" altLang="en-US"/>
          </a:p>
        </p:txBody>
      </p:sp>
      <p:sp>
        <p:nvSpPr>
          <p:cNvPr id="16" name="タイトル 1">
            <a:extLst>
              <a:ext uri="{FF2B5EF4-FFF2-40B4-BE49-F238E27FC236}">
                <a16:creationId xmlns:a16="http://schemas.microsoft.com/office/drawing/2014/main" id="{71D339B8-8376-44C9-B708-E7E5726C278D}"/>
              </a:ext>
            </a:extLst>
          </p:cNvPr>
          <p:cNvSpPr>
            <a:spLocks noGrp="1"/>
          </p:cNvSpPr>
          <p:nvPr>
            <p:ph type="title"/>
          </p:nvPr>
        </p:nvSpPr>
        <p:spPr>
          <a:xfrm>
            <a:off x="371474" y="365126"/>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sp>
        <p:nvSpPr>
          <p:cNvPr id="25" name="テキスト ボックス 24">
            <a:extLst>
              <a:ext uri="{FF2B5EF4-FFF2-40B4-BE49-F238E27FC236}">
                <a16:creationId xmlns:a16="http://schemas.microsoft.com/office/drawing/2014/main" id="{15B999AF-766A-490F-89BA-86B0D8F39DF2}"/>
              </a:ext>
            </a:extLst>
          </p:cNvPr>
          <p:cNvSpPr txBox="1"/>
          <p:nvPr/>
        </p:nvSpPr>
        <p:spPr>
          <a:xfrm>
            <a:off x="69628" y="964115"/>
            <a:ext cx="8999998" cy="400110"/>
          </a:xfrm>
          <a:prstGeom prst="rect">
            <a:avLst/>
          </a:prstGeom>
          <a:noFill/>
        </p:spPr>
        <p:txBody>
          <a:bodyPr wrap="square" rtlCol="0">
            <a:spAutoFit/>
          </a:bodyPr>
          <a:lstStyle/>
          <a:p>
            <a:r>
              <a:rPr kumimoji="1" lang="ja-JP" altLang="en-US" sz="2000" dirty="0"/>
              <a:t>閾値電流密度 </a:t>
            </a:r>
            <a:r>
              <a:rPr kumimoji="1" lang="en-US" altLang="ja-JP" sz="2000" dirty="0"/>
              <a:t>vs </a:t>
            </a:r>
            <a:r>
              <a:rPr kumimoji="1" lang="ja-JP" altLang="en-US" sz="2000" dirty="0"/>
              <a:t>共振器長</a:t>
            </a:r>
            <a:r>
              <a:rPr lang="ja-JP" altLang="en-US" sz="2000" dirty="0"/>
              <a:t>の逆数</a:t>
            </a:r>
            <a:endParaRPr kumimoji="1" lang="ja-JP" altLang="en-US" sz="2000" dirty="0"/>
          </a:p>
        </p:txBody>
      </p:sp>
      <p:pic>
        <p:nvPicPr>
          <p:cNvPr id="26" name="図 25">
            <a:extLst>
              <a:ext uri="{FF2B5EF4-FFF2-40B4-BE49-F238E27FC236}">
                <a16:creationId xmlns:a16="http://schemas.microsoft.com/office/drawing/2014/main" id="{AAFE2205-AE61-4417-9057-EAAC5931BB38}"/>
              </a:ext>
            </a:extLst>
          </p:cNvPr>
          <p:cNvPicPr>
            <a:picLocks noChangeAspect="1"/>
          </p:cNvPicPr>
          <p:nvPr/>
        </p:nvPicPr>
        <p:blipFill rotWithShape="1">
          <a:blip r:embed="rId3">
            <a:extLst>
              <a:ext uri="{28A0092B-C50C-407E-A947-70E740481C1C}">
                <a14:useLocalDpi xmlns:a14="http://schemas.microsoft.com/office/drawing/2010/main" val="0"/>
              </a:ext>
            </a:extLst>
          </a:blip>
          <a:srcRect r="48585" b="-6742"/>
          <a:stretch/>
        </p:blipFill>
        <p:spPr>
          <a:xfrm>
            <a:off x="5752510" y="2511966"/>
            <a:ext cx="3317116" cy="677811"/>
          </a:xfrm>
          <a:prstGeom prst="rect">
            <a:avLst/>
          </a:prstGeom>
        </p:spPr>
      </p:pic>
      <p:pic>
        <p:nvPicPr>
          <p:cNvPr id="27" name="図 26">
            <a:extLst>
              <a:ext uri="{FF2B5EF4-FFF2-40B4-BE49-F238E27FC236}">
                <a16:creationId xmlns:a16="http://schemas.microsoft.com/office/drawing/2014/main" id="{FD91F854-73DC-40BF-BDC2-230972D62332}"/>
              </a:ext>
            </a:extLst>
          </p:cNvPr>
          <p:cNvPicPr>
            <a:picLocks noChangeAspect="1"/>
          </p:cNvPicPr>
          <p:nvPr/>
        </p:nvPicPr>
        <p:blipFill rotWithShape="1">
          <a:blip r:embed="rId4">
            <a:extLst>
              <a:ext uri="{28A0092B-C50C-407E-A947-70E740481C1C}">
                <a14:useLocalDpi xmlns:a14="http://schemas.microsoft.com/office/drawing/2010/main" val="0"/>
              </a:ext>
            </a:extLst>
          </a:blip>
          <a:srcRect r="56689" b="6791"/>
          <a:stretch/>
        </p:blipFill>
        <p:spPr>
          <a:xfrm>
            <a:off x="6150753" y="1807127"/>
            <a:ext cx="2524703" cy="461665"/>
          </a:xfrm>
          <a:prstGeom prst="rect">
            <a:avLst/>
          </a:prstGeom>
        </p:spPr>
      </p:pic>
      <p:pic>
        <p:nvPicPr>
          <p:cNvPr id="28" name="図 27">
            <a:extLst>
              <a:ext uri="{FF2B5EF4-FFF2-40B4-BE49-F238E27FC236}">
                <a16:creationId xmlns:a16="http://schemas.microsoft.com/office/drawing/2014/main" id="{1767678B-31A6-4A7D-B046-AFAFC0FF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603" y="2285487"/>
            <a:ext cx="2959100" cy="355600"/>
          </a:xfrm>
          <a:prstGeom prst="rect">
            <a:avLst/>
          </a:prstGeom>
        </p:spPr>
      </p:pic>
      <p:sp>
        <p:nvSpPr>
          <p:cNvPr id="29" name="正方形/長方形 28">
            <a:extLst>
              <a:ext uri="{FF2B5EF4-FFF2-40B4-BE49-F238E27FC236}">
                <a16:creationId xmlns:a16="http://schemas.microsoft.com/office/drawing/2014/main" id="{625770D2-ABE7-4BF1-8FC9-DE83F1AE64CA}"/>
              </a:ext>
            </a:extLst>
          </p:cNvPr>
          <p:cNvSpPr/>
          <p:nvPr/>
        </p:nvSpPr>
        <p:spPr>
          <a:xfrm>
            <a:off x="6635592" y="2636380"/>
            <a:ext cx="836420"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88C179-FAAF-49DD-90FB-B7E467B7B478}"/>
              </a:ext>
            </a:extLst>
          </p:cNvPr>
          <p:cNvSpPr/>
          <p:nvPr/>
        </p:nvSpPr>
        <p:spPr>
          <a:xfrm>
            <a:off x="7721285" y="2618553"/>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C9C7D8C-1BAC-445C-9C96-566963356D9F}"/>
              </a:ext>
            </a:extLst>
          </p:cNvPr>
          <p:cNvSpPr txBox="1"/>
          <p:nvPr/>
        </p:nvSpPr>
        <p:spPr>
          <a:xfrm>
            <a:off x="8255168" y="3137774"/>
            <a:ext cx="652431" cy="369332"/>
          </a:xfrm>
          <a:prstGeom prst="rect">
            <a:avLst/>
          </a:prstGeom>
          <a:noFill/>
        </p:spPr>
        <p:txBody>
          <a:bodyPr wrap="square" rtlCol="0">
            <a:spAutoFit/>
          </a:bodyPr>
          <a:lstStyle/>
          <a:p>
            <a:r>
              <a:rPr kumimoji="1" lang="ja-JP" altLang="en-US"/>
              <a:t>傾き</a:t>
            </a:r>
          </a:p>
        </p:txBody>
      </p:sp>
      <p:sp>
        <p:nvSpPr>
          <p:cNvPr id="32" name="テキスト ボックス 31">
            <a:extLst>
              <a:ext uri="{FF2B5EF4-FFF2-40B4-BE49-F238E27FC236}">
                <a16:creationId xmlns:a16="http://schemas.microsoft.com/office/drawing/2014/main" id="{138206F1-C5CD-470C-950D-799805B0D9A1}"/>
              </a:ext>
            </a:extLst>
          </p:cNvPr>
          <p:cNvSpPr txBox="1"/>
          <p:nvPr/>
        </p:nvSpPr>
        <p:spPr>
          <a:xfrm>
            <a:off x="6819581" y="3155599"/>
            <a:ext cx="652431" cy="369332"/>
          </a:xfrm>
          <a:prstGeom prst="rect">
            <a:avLst/>
          </a:prstGeom>
          <a:noFill/>
        </p:spPr>
        <p:txBody>
          <a:bodyPr wrap="square" rtlCol="0">
            <a:spAutoFit/>
          </a:bodyPr>
          <a:lstStyle/>
          <a:p>
            <a:r>
              <a:rPr lang="ja-JP" altLang="en-US"/>
              <a:t>切片</a:t>
            </a:r>
            <a:endParaRPr kumimoji="1" lang="ja-JP" altLang="en-US"/>
          </a:p>
        </p:txBody>
      </p:sp>
      <p:grpSp>
        <p:nvGrpSpPr>
          <p:cNvPr id="38" name="グループ化 37">
            <a:extLst>
              <a:ext uri="{FF2B5EF4-FFF2-40B4-BE49-F238E27FC236}">
                <a16:creationId xmlns:a16="http://schemas.microsoft.com/office/drawing/2014/main" id="{ADB103DD-94E2-4967-BE78-8CA837225E07}"/>
              </a:ext>
            </a:extLst>
          </p:cNvPr>
          <p:cNvGrpSpPr/>
          <p:nvPr/>
        </p:nvGrpSpPr>
        <p:grpSpPr>
          <a:xfrm>
            <a:off x="564224" y="4580629"/>
            <a:ext cx="4578176" cy="1118981"/>
            <a:chOff x="1769817" y="5680977"/>
            <a:chExt cx="4578176" cy="1118981"/>
          </a:xfrm>
        </p:grpSpPr>
        <p:pic>
          <p:nvPicPr>
            <p:cNvPr id="39" name="図 38">
              <a:extLst>
                <a:ext uri="{FF2B5EF4-FFF2-40B4-BE49-F238E27FC236}">
                  <a16:creationId xmlns:a16="http://schemas.microsoft.com/office/drawing/2014/main" id="{A80D4FA9-D17E-40CD-BCD4-BE5F034EB6BB}"/>
                </a:ext>
              </a:extLst>
            </p:cNvPr>
            <p:cNvPicPr>
              <a:picLocks noChangeAspect="1"/>
            </p:cNvPicPr>
            <p:nvPr/>
          </p:nvPicPr>
          <p:blipFill rotWithShape="1">
            <a:blip r:embed="rId6">
              <a:extLst>
                <a:ext uri="{28A0092B-C50C-407E-A947-70E740481C1C}">
                  <a14:useLocalDpi xmlns:a14="http://schemas.microsoft.com/office/drawing/2010/main" val="0"/>
                </a:ext>
              </a:extLst>
            </a:blip>
            <a:srcRect t="23423" r="85609"/>
            <a:stretch/>
          </p:blipFill>
          <p:spPr>
            <a:xfrm>
              <a:off x="1769817" y="5681557"/>
              <a:ext cx="1208133" cy="1118401"/>
            </a:xfrm>
            <a:prstGeom prst="rect">
              <a:avLst/>
            </a:prstGeom>
          </p:spPr>
        </p:pic>
        <p:sp>
          <p:nvSpPr>
            <p:cNvPr id="40" name="正方形/長方形 39">
              <a:extLst>
                <a:ext uri="{FF2B5EF4-FFF2-40B4-BE49-F238E27FC236}">
                  <a16:creationId xmlns:a16="http://schemas.microsoft.com/office/drawing/2014/main" id="{FA96595E-3FC6-4AD5-9FDE-970C58B513D0}"/>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673139CA-C94D-4C3B-B6E5-D64D4AA6FFC8}"/>
                </a:ext>
              </a:extLst>
            </p:cNvPr>
            <p:cNvPicPr>
              <a:picLocks noChangeAspect="1"/>
            </p:cNvPicPr>
            <p:nvPr/>
          </p:nvPicPr>
          <p:blipFill rotWithShape="1">
            <a:blip r:embed="rId6">
              <a:extLst>
                <a:ext uri="{28A0092B-C50C-407E-A947-70E740481C1C}">
                  <a14:useLocalDpi xmlns:a14="http://schemas.microsoft.com/office/drawing/2010/main" val="0"/>
                </a:ext>
              </a:extLst>
            </a:blip>
            <a:srcRect l="57028" t="23423" r="2484" b="1569"/>
            <a:stretch/>
          </p:blipFill>
          <p:spPr>
            <a:xfrm>
              <a:off x="2949154" y="5680977"/>
              <a:ext cx="3398839" cy="1095491"/>
            </a:xfrm>
            <a:prstGeom prst="rect">
              <a:avLst/>
            </a:prstGeom>
          </p:spPr>
        </p:pic>
      </p:grpSp>
      <p:sp>
        <p:nvSpPr>
          <p:cNvPr id="42" name="テキスト ボックス 41">
            <a:extLst>
              <a:ext uri="{FF2B5EF4-FFF2-40B4-BE49-F238E27FC236}">
                <a16:creationId xmlns:a16="http://schemas.microsoft.com/office/drawing/2014/main" id="{2820D0E4-836E-4406-B8FE-A7EC77261B27}"/>
              </a:ext>
            </a:extLst>
          </p:cNvPr>
          <p:cNvSpPr txBox="1"/>
          <p:nvPr/>
        </p:nvSpPr>
        <p:spPr>
          <a:xfrm>
            <a:off x="564224" y="4115721"/>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466E390-5203-4C6E-9A07-05D922A2D4B8}"/>
                  </a:ext>
                </a:extLst>
              </p:cNvPr>
              <p:cNvSpPr txBox="1"/>
              <p:nvPr/>
            </p:nvSpPr>
            <p:spPr>
              <a:xfrm>
                <a:off x="314296" y="5818705"/>
                <a:ext cx="8591172" cy="369332"/>
              </a:xfrm>
              <a:prstGeom prst="rect">
                <a:avLst/>
              </a:prstGeom>
              <a:noFill/>
            </p:spPr>
            <p:txBody>
              <a:bodyPr wrap="square" rtlCol="0">
                <a:spAutoFit/>
              </a:bodyPr>
              <a:lstStyle/>
              <a:p>
                <a:r>
                  <a:rPr lang="ja-JP" altLang="en-US" dirty="0"/>
                  <a:t>量子井戸層を増やしたことによる微分モード利得</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Γ</m:t>
                    </m:r>
                    <m:sSub>
                      <m:sSubPr>
                        <m:ctrlPr>
                          <a:rPr lang="el-GR"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𝑔</m:t>
                        </m:r>
                      </m:e>
                      <m:sub>
                        <m:r>
                          <a:rPr lang="en-US" altLang="ja-JP" b="0" i="1" smtClean="0">
                            <a:latin typeface="Cambria Math" panose="02040503050406030204" pitchFamily="18" charset="0"/>
                            <a:ea typeface="Cambria Math" panose="02040503050406030204" pitchFamily="18" charset="0"/>
                          </a:rPr>
                          <m:t>0</m:t>
                        </m:r>
                      </m:sub>
                    </m:sSub>
                  </m:oMath>
                </a14:m>
                <a:r>
                  <a:rPr kumimoji="1" lang="ja-JP" altLang="en-US" dirty="0"/>
                  <a:t>の増大を示す結果を得た。</a:t>
                </a:r>
              </a:p>
            </p:txBody>
          </p:sp>
        </mc:Choice>
        <mc:Fallback xmlns="">
          <p:sp>
            <p:nvSpPr>
              <p:cNvPr id="2" name="テキスト ボックス 1">
                <a:extLst>
                  <a:ext uri="{FF2B5EF4-FFF2-40B4-BE49-F238E27FC236}">
                    <a16:creationId xmlns:a16="http://schemas.microsoft.com/office/drawing/2014/main" id="{3466E390-5203-4C6E-9A07-05D922A2D4B8}"/>
                  </a:ext>
                </a:extLst>
              </p:cNvPr>
              <p:cNvSpPr txBox="1">
                <a:spLocks noRot="1" noChangeAspect="1" noMove="1" noResize="1" noEditPoints="1" noAdjustHandles="1" noChangeArrowheads="1" noChangeShapeType="1" noTextEdit="1"/>
              </p:cNvSpPr>
              <p:nvPr/>
            </p:nvSpPr>
            <p:spPr>
              <a:xfrm>
                <a:off x="314296" y="5818705"/>
                <a:ext cx="8591172" cy="369332"/>
              </a:xfrm>
              <a:prstGeom prst="rect">
                <a:avLst/>
              </a:prstGeom>
              <a:blipFill>
                <a:blip r:embed="rId9"/>
                <a:stretch>
                  <a:fillRect l="-639" t="-13333" b="-23333"/>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52F40724-FE9E-424A-93FB-58BE413EA579}"/>
              </a:ext>
            </a:extLst>
          </p:cNvPr>
          <p:cNvPicPr>
            <a:picLocks noChangeAspect="1"/>
          </p:cNvPicPr>
          <p:nvPr/>
        </p:nvPicPr>
        <p:blipFill>
          <a:blip r:embed="rId10"/>
          <a:stretch>
            <a:fillRect/>
          </a:stretch>
        </p:blipFill>
        <p:spPr>
          <a:xfrm>
            <a:off x="-44593" y="1649907"/>
            <a:ext cx="3202434" cy="2348299"/>
          </a:xfrm>
          <a:prstGeom prst="rect">
            <a:avLst/>
          </a:prstGeom>
        </p:spPr>
      </p:pic>
      <p:sp>
        <p:nvSpPr>
          <p:cNvPr id="6" name="テキスト ボックス 5">
            <a:extLst>
              <a:ext uri="{FF2B5EF4-FFF2-40B4-BE49-F238E27FC236}">
                <a16:creationId xmlns:a16="http://schemas.microsoft.com/office/drawing/2014/main" id="{AC4E12C6-13F8-49C0-A847-D8A02C1E3882}"/>
              </a:ext>
            </a:extLst>
          </p:cNvPr>
          <p:cNvSpPr txBox="1"/>
          <p:nvPr/>
        </p:nvSpPr>
        <p:spPr>
          <a:xfrm>
            <a:off x="954348" y="1427465"/>
            <a:ext cx="908320" cy="369332"/>
          </a:xfrm>
          <a:prstGeom prst="rect">
            <a:avLst/>
          </a:prstGeom>
          <a:noFill/>
        </p:spPr>
        <p:txBody>
          <a:bodyPr wrap="square" rtlCol="0">
            <a:spAutoFit/>
          </a:bodyPr>
          <a:lstStyle/>
          <a:p>
            <a:r>
              <a:rPr kumimoji="1" lang="en-US" altLang="ja-JP" dirty="0"/>
              <a:t>3</a:t>
            </a:r>
            <a:r>
              <a:rPr kumimoji="1" lang="ja-JP" altLang="en-US" dirty="0"/>
              <a:t>周期</a:t>
            </a:r>
          </a:p>
        </p:txBody>
      </p:sp>
      <p:sp>
        <p:nvSpPr>
          <p:cNvPr id="33" name="テキスト ボックス 32">
            <a:extLst>
              <a:ext uri="{FF2B5EF4-FFF2-40B4-BE49-F238E27FC236}">
                <a16:creationId xmlns:a16="http://schemas.microsoft.com/office/drawing/2014/main" id="{D9D91425-F5DD-401B-82DC-28CAFEB3180A}"/>
              </a:ext>
            </a:extLst>
          </p:cNvPr>
          <p:cNvSpPr txBox="1"/>
          <p:nvPr/>
        </p:nvSpPr>
        <p:spPr>
          <a:xfrm>
            <a:off x="3905917" y="1436664"/>
            <a:ext cx="908320" cy="369332"/>
          </a:xfrm>
          <a:prstGeom prst="rect">
            <a:avLst/>
          </a:prstGeom>
          <a:noFill/>
        </p:spPr>
        <p:txBody>
          <a:bodyPr wrap="square" rtlCol="0">
            <a:spAutoFit/>
          </a:bodyPr>
          <a:lstStyle/>
          <a:p>
            <a:r>
              <a:rPr lang="en-US" altLang="ja-JP" dirty="0"/>
              <a:t>10</a:t>
            </a:r>
            <a:r>
              <a:rPr kumimoji="1" lang="ja-JP" altLang="en-US" dirty="0"/>
              <a:t>周期</a:t>
            </a:r>
          </a:p>
        </p:txBody>
      </p:sp>
      <p:pic>
        <p:nvPicPr>
          <p:cNvPr id="7" name="図 6">
            <a:extLst>
              <a:ext uri="{FF2B5EF4-FFF2-40B4-BE49-F238E27FC236}">
                <a16:creationId xmlns:a16="http://schemas.microsoft.com/office/drawing/2014/main" id="{91E6EA51-A6DC-4C57-B8A7-02F7F1DFEB1F}"/>
              </a:ext>
            </a:extLst>
          </p:cNvPr>
          <p:cNvPicPr>
            <a:picLocks noChangeAspect="1"/>
          </p:cNvPicPr>
          <p:nvPr/>
        </p:nvPicPr>
        <p:blipFill>
          <a:blip r:embed="rId11"/>
          <a:stretch>
            <a:fillRect/>
          </a:stretch>
        </p:blipFill>
        <p:spPr>
          <a:xfrm>
            <a:off x="2929739" y="1646449"/>
            <a:ext cx="3223772" cy="2363945"/>
          </a:xfrm>
          <a:prstGeom prst="rect">
            <a:avLst/>
          </a:prstGeom>
        </p:spPr>
      </p:pic>
    </p:spTree>
    <p:extLst>
      <p:ext uri="{BB962C8B-B14F-4D97-AF65-F5344CB8AC3E}">
        <p14:creationId xmlns:p14="http://schemas.microsoft.com/office/powerpoint/2010/main" val="362170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5A4A1F-783D-5141-BFCE-A6F2A1015625}"/>
              </a:ext>
            </a:extLst>
          </p:cNvPr>
          <p:cNvSpPr>
            <a:spLocks noGrp="1"/>
          </p:cNvSpPr>
          <p:nvPr>
            <p:ph type="sldNum" sz="quarter" idx="12"/>
          </p:nvPr>
        </p:nvSpPr>
        <p:spPr/>
        <p:txBody>
          <a:bodyPr/>
          <a:lstStyle/>
          <a:p>
            <a:fld id="{B1CF0B90-4240-4ABE-BCFA-150BA8095602}" type="slidenum">
              <a:rPr kumimoji="1" lang="ja-JP" altLang="en-US" smtClean="0"/>
              <a:t>15</a:t>
            </a:fld>
            <a:endParaRPr kumimoji="1" lang="ja-JP" altLang="en-US"/>
          </a:p>
        </p:txBody>
      </p:sp>
      <p:sp>
        <p:nvSpPr>
          <p:cNvPr id="7" name="タイトル 1">
            <a:extLst>
              <a:ext uri="{FF2B5EF4-FFF2-40B4-BE49-F238E27FC236}">
                <a16:creationId xmlns:a16="http://schemas.microsoft.com/office/drawing/2014/main" id="{1EC1C11D-F60F-B846-B79D-B40FEFAA4D0B}"/>
              </a:ext>
            </a:extLst>
          </p:cNvPr>
          <p:cNvSpPr>
            <a:spLocks noGrp="1"/>
          </p:cNvSpPr>
          <p:nvPr>
            <p:ph type="title"/>
          </p:nvPr>
        </p:nvSpPr>
        <p:spPr>
          <a:xfrm>
            <a:off x="100257" y="-367840"/>
            <a:ext cx="10310627"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ブロードコンタクトレーザー</a:t>
            </a:r>
            <a:r>
              <a:rPr lang="ja-JP" altLang="en-US" sz="2400" u="sng" dirty="0"/>
              <a:t>まとめ</a:t>
            </a:r>
            <a:endParaRPr kumimoji="1" lang="ja-JP" altLang="en-US" sz="2400" u="sng" dirty="0"/>
          </a:p>
        </p:txBody>
      </p:sp>
      <p:pic>
        <p:nvPicPr>
          <p:cNvPr id="2" name="図 1">
            <a:extLst>
              <a:ext uri="{FF2B5EF4-FFF2-40B4-BE49-F238E27FC236}">
                <a16:creationId xmlns:a16="http://schemas.microsoft.com/office/drawing/2014/main" id="{9CF3E647-9FED-459D-90AC-A1268BA4492E}"/>
              </a:ext>
            </a:extLst>
          </p:cNvPr>
          <p:cNvPicPr>
            <a:picLocks noChangeAspect="1"/>
          </p:cNvPicPr>
          <p:nvPr/>
        </p:nvPicPr>
        <p:blipFill rotWithShape="1">
          <a:blip r:embed="rId3"/>
          <a:srcRect l="30395" t="33004" r="41248" b="29390"/>
          <a:stretch/>
        </p:blipFill>
        <p:spPr>
          <a:xfrm>
            <a:off x="961244" y="652175"/>
            <a:ext cx="4402269" cy="3283986"/>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2721D85-AE64-4722-9A0E-447419991719}"/>
                  </a:ext>
                </a:extLst>
              </p:cNvPr>
              <p:cNvSpPr txBox="1"/>
              <p:nvPr/>
            </p:nvSpPr>
            <p:spPr>
              <a:xfrm>
                <a:off x="141298" y="525375"/>
                <a:ext cx="6350519" cy="400110"/>
              </a:xfrm>
              <a:prstGeom prst="rect">
                <a:avLst/>
              </a:prstGeom>
              <a:noFill/>
            </p:spPr>
            <p:txBody>
              <a:bodyPr wrap="square" rtlCol="0">
                <a:spAutoFit/>
              </a:bodyPr>
              <a:lstStyle/>
              <a:p>
                <a:r>
                  <a:rPr lang="ja-JP" altLang="en-US" sz="2000" dirty="0">
                    <a:latin typeface="+mn-ea"/>
                  </a:rPr>
                  <a:t>モード利得</a:t>
                </a: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 </m:t>
                    </m:r>
                    <m:r>
                      <m:rPr>
                        <m:sty m:val="p"/>
                      </m:rPr>
                      <a:rPr kumimoji="1" lang="el-GR" altLang="ja-JP" sz="2000" i="1" smtClean="0">
                        <a:latin typeface="Cambria Math" panose="02040503050406030204" pitchFamily="18" charset="0"/>
                        <a:ea typeface="Cambria Math" panose="02040503050406030204" pitchFamily="18" charset="0"/>
                      </a:rPr>
                      <m:t>Γ</m:t>
                    </m:r>
                    <m:r>
                      <a:rPr kumimoji="1" lang="en-US" altLang="ja-JP" sz="2000" b="0" i="1" smtClean="0">
                        <a:latin typeface="Cambria Math" panose="02040503050406030204" pitchFamily="18" charset="0"/>
                        <a:ea typeface="Cambria Math" panose="02040503050406030204" pitchFamily="18" charset="0"/>
                      </a:rPr>
                      <m:t>𝑔</m:t>
                    </m:r>
                    <m:r>
                      <a:rPr kumimoji="1" lang="en-US" altLang="ja-JP" sz="2000" b="0" i="1" smtClean="0">
                        <a:latin typeface="Cambria Math" panose="02040503050406030204" pitchFamily="18" charset="0"/>
                        <a:ea typeface="Cambria Math" panose="02040503050406030204" pitchFamily="18" charset="0"/>
                      </a:rPr>
                      <m:t>=</m:t>
                    </m:r>
                    <m:r>
                      <m:rPr>
                        <m:sty m:val="p"/>
                      </m:rPr>
                      <a:rPr kumimoji="1" lang="el-GR" altLang="ja-JP" sz="2000" b="0" i="1" smtClean="0">
                        <a:latin typeface="Cambria Math" panose="02040503050406030204" pitchFamily="18" charset="0"/>
                        <a:ea typeface="Cambria Math" panose="02040503050406030204" pitchFamily="18" charset="0"/>
                      </a:rPr>
                      <m:t>Γ</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𝑔</m:t>
                        </m:r>
                      </m:e>
                      <m:sub>
                        <m:r>
                          <a:rPr kumimoji="1" lang="en-US" altLang="ja-JP" sz="2000" b="0" i="1" smtClean="0">
                            <a:latin typeface="Cambria Math" panose="02040503050406030204" pitchFamily="18" charset="0"/>
                            <a:ea typeface="Cambria Math" panose="02040503050406030204" pitchFamily="18" charset="0"/>
                          </a:rPr>
                          <m:t>0</m:t>
                        </m:r>
                      </m:sub>
                    </m:sSub>
                    <m:d>
                      <m:dPr>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𝐽</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𝐽</m:t>
                            </m:r>
                          </m:e>
                          <m:sub>
                            <m:r>
                              <a:rPr kumimoji="1" lang="en-US" altLang="ja-JP" sz="2000" b="0" i="1" smtClean="0">
                                <a:latin typeface="Cambria Math" panose="02040503050406030204" pitchFamily="18" charset="0"/>
                                <a:ea typeface="Cambria Math" panose="02040503050406030204" pitchFamily="18" charset="0"/>
                              </a:rPr>
                              <m:t>0</m:t>
                            </m:r>
                          </m:sub>
                        </m:sSub>
                      </m:e>
                    </m:d>
                    <m:r>
                      <a:rPr kumimoji="1" lang="en-US" altLang="ja-JP" sz="2000" b="0" i="1" smtClean="0">
                        <a:latin typeface="Cambria Math" panose="02040503050406030204" pitchFamily="18" charset="0"/>
                        <a:ea typeface="Cambria Math" panose="02040503050406030204" pitchFamily="18" charset="0"/>
                      </a:rPr>
                      <m:t> </m:t>
                    </m:r>
                  </m:oMath>
                </a14:m>
                <a:r>
                  <a:rPr kumimoji="1" lang="en-US" altLang="ja-JP" sz="2000" dirty="0"/>
                  <a:t>vs </a:t>
                </a:r>
                <a:r>
                  <a:rPr kumimoji="1" lang="ja-JP" altLang="en-US" sz="2000" dirty="0"/>
                  <a:t>電流密度 </a:t>
                </a:r>
              </a:p>
            </p:txBody>
          </p:sp>
        </mc:Choice>
        <mc:Fallback xmlns="">
          <p:sp>
            <p:nvSpPr>
              <p:cNvPr id="5" name="テキスト ボックス 4">
                <a:extLst>
                  <a:ext uri="{FF2B5EF4-FFF2-40B4-BE49-F238E27FC236}">
                    <a16:creationId xmlns:a16="http://schemas.microsoft.com/office/drawing/2014/main" id="{B2721D85-AE64-4722-9A0E-447419991719}"/>
                  </a:ext>
                </a:extLst>
              </p:cNvPr>
              <p:cNvSpPr txBox="1">
                <a:spLocks noRot="1" noChangeAspect="1" noMove="1" noResize="1" noEditPoints="1" noAdjustHandles="1" noChangeArrowheads="1" noChangeShapeType="1" noTextEdit="1"/>
              </p:cNvSpPr>
              <p:nvPr/>
            </p:nvSpPr>
            <p:spPr>
              <a:xfrm>
                <a:off x="141298" y="525375"/>
                <a:ext cx="6350519" cy="400110"/>
              </a:xfrm>
              <a:prstGeom prst="rect">
                <a:avLst/>
              </a:prstGeom>
              <a:blipFill>
                <a:blip r:embed="rId4"/>
                <a:stretch>
                  <a:fillRect l="-960" t="-10606" b="-2727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D1A6B71-5387-4549-9888-C42A0A7EB84A}"/>
              </a:ext>
            </a:extLst>
          </p:cNvPr>
          <p:cNvSpPr txBox="1"/>
          <p:nvPr/>
        </p:nvSpPr>
        <p:spPr>
          <a:xfrm>
            <a:off x="5089316" y="1305341"/>
            <a:ext cx="3902284" cy="923330"/>
          </a:xfrm>
          <a:prstGeom prst="rect">
            <a:avLst/>
          </a:prstGeom>
          <a:noFill/>
        </p:spPr>
        <p:txBody>
          <a:bodyPr wrap="square" rtlCol="0">
            <a:spAutoFit/>
          </a:bodyPr>
          <a:lstStyle/>
          <a:p>
            <a:r>
              <a:rPr lang="ja-JP" altLang="en-US" dirty="0"/>
              <a:t>ある電流密度以上では層数が多い方がモード利得を稼ぐのに有利。</a:t>
            </a:r>
            <a:endParaRPr lang="en-US" altLang="ja-JP" dirty="0"/>
          </a:p>
          <a:p>
            <a:endParaRPr kumimoji="1" lang="en-US" altLang="ja-JP" dirty="0"/>
          </a:p>
        </p:txBody>
      </p:sp>
      <p:grpSp>
        <p:nvGrpSpPr>
          <p:cNvPr id="12" name="グループ化 11">
            <a:extLst>
              <a:ext uri="{FF2B5EF4-FFF2-40B4-BE49-F238E27FC236}">
                <a16:creationId xmlns:a16="http://schemas.microsoft.com/office/drawing/2014/main" id="{61D7483F-8D52-43E1-B440-2D45AF9D2B63}"/>
              </a:ext>
            </a:extLst>
          </p:cNvPr>
          <p:cNvGrpSpPr/>
          <p:nvPr/>
        </p:nvGrpSpPr>
        <p:grpSpPr>
          <a:xfrm>
            <a:off x="283917" y="3429000"/>
            <a:ext cx="8860083" cy="1970783"/>
            <a:chOff x="1769816" y="4829175"/>
            <a:chExt cx="8860083" cy="1970783"/>
          </a:xfrm>
        </p:grpSpPr>
        <p:pic>
          <p:nvPicPr>
            <p:cNvPr id="13" name="図 12">
              <a:extLst>
                <a:ext uri="{FF2B5EF4-FFF2-40B4-BE49-F238E27FC236}">
                  <a16:creationId xmlns:a16="http://schemas.microsoft.com/office/drawing/2014/main" id="{B453889B-6DD5-4A5D-B4D1-4072A04C84CF}"/>
                </a:ext>
              </a:extLst>
            </p:cNvPr>
            <p:cNvPicPr>
              <a:picLocks noChangeAspect="1"/>
            </p:cNvPicPr>
            <p:nvPr/>
          </p:nvPicPr>
          <p:blipFill rotWithShape="1">
            <a:blip r:embed="rId5">
              <a:extLst>
                <a:ext uri="{28A0092B-C50C-407E-A947-70E740481C1C}">
                  <a14:useLocalDpi xmlns:a14="http://schemas.microsoft.com/office/drawing/2010/main" val="0"/>
                </a:ext>
              </a:extLst>
            </a:blip>
            <a:srcRect l="1" t="-34939" r="-5545" b="-1"/>
            <a:stretch/>
          </p:blipFill>
          <p:spPr>
            <a:xfrm>
              <a:off x="1769816" y="4829175"/>
              <a:ext cx="8860083" cy="1970783"/>
            </a:xfrm>
            <a:prstGeom prst="rect">
              <a:avLst/>
            </a:prstGeom>
          </p:spPr>
        </p:pic>
        <p:sp>
          <p:nvSpPr>
            <p:cNvPr id="14" name="正方形/長方形 13">
              <a:extLst>
                <a:ext uri="{FF2B5EF4-FFF2-40B4-BE49-F238E27FC236}">
                  <a16:creationId xmlns:a16="http://schemas.microsoft.com/office/drawing/2014/main" id="{3DC3D139-66D3-4896-81B3-10D1E08B1544}"/>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5325BD0-020D-4D1F-A069-D449A1D891A1}"/>
              </a:ext>
            </a:extLst>
          </p:cNvPr>
          <p:cNvSpPr txBox="1"/>
          <p:nvPr/>
        </p:nvSpPr>
        <p:spPr>
          <a:xfrm>
            <a:off x="370559" y="5525309"/>
            <a:ext cx="8924475" cy="1200329"/>
          </a:xfrm>
          <a:prstGeom prst="rect">
            <a:avLst/>
          </a:prstGeom>
          <a:noFill/>
        </p:spPr>
        <p:txBody>
          <a:bodyPr wrap="square" rtlCol="0">
            <a:spAutoFit/>
          </a:bodyPr>
          <a:lstStyle/>
          <a:p>
            <a:pPr marL="285750" indent="-285750">
              <a:buFont typeface="Wingdings" pitchFamily="2" charset="2"/>
              <a:buChar char="Ø"/>
            </a:pPr>
            <a:r>
              <a:rPr kumimoji="1" lang="ja-JP" altLang="en-US" dirty="0"/>
              <a:t>電流広がりが数十</a:t>
            </a:r>
            <a:r>
              <a:rPr kumimoji="1" lang="en-US" altLang="ja-JP" dirty="0" err="1"/>
              <a:t>μm</a:t>
            </a:r>
            <a:r>
              <a:rPr kumimoji="1" lang="ja-JP" altLang="en-US" dirty="0"/>
              <a:t>と見積もられた。</a:t>
            </a:r>
            <a:endParaRPr kumimoji="1" lang="en-US" altLang="ja-JP" dirty="0"/>
          </a:p>
          <a:p>
            <a:pPr marL="285750" indent="-285750">
              <a:buFont typeface="Wingdings" pitchFamily="2" charset="2"/>
              <a:buChar char="Ø"/>
            </a:pPr>
            <a:r>
              <a:rPr kumimoji="1" lang="ja-JP" altLang="en-US" dirty="0"/>
              <a:t>歪補償を用いて良質な結晶成長を行うことができた。</a:t>
            </a:r>
            <a:endParaRPr lang="en-US" altLang="ja-JP" dirty="0"/>
          </a:p>
          <a:p>
            <a:pPr marL="285750" indent="-285750">
              <a:buFont typeface="Wingdings" pitchFamily="2" charset="2"/>
              <a:buChar char="Ø"/>
            </a:pPr>
            <a:r>
              <a:rPr kumimoji="1" lang="ja-JP" altLang="en-US" dirty="0"/>
              <a:t>量子井戸の多重化によるモード利得増大への有利性を確認</a:t>
            </a:r>
            <a:r>
              <a:rPr lang="ja-JP" altLang="en-US" dirty="0"/>
              <a:t>。</a:t>
            </a:r>
            <a:endParaRPr kumimoji="1" lang="en-US" altLang="ja-JP" dirty="0"/>
          </a:p>
          <a:p>
            <a:endParaRPr kumimoji="1" lang="ja-JP" altLang="en-US" dirty="0"/>
          </a:p>
        </p:txBody>
      </p:sp>
    </p:spTree>
    <p:extLst>
      <p:ext uri="{BB962C8B-B14F-4D97-AF65-F5344CB8AC3E}">
        <p14:creationId xmlns:p14="http://schemas.microsoft.com/office/powerpoint/2010/main" val="312410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solidFill>
                  <a:srgbClr val="FF0000"/>
                </a:solidFill>
              </a:rPr>
              <a:t>定常電流注入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16</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435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17</a:t>
            </a:fld>
            <a:endParaRPr kumimoji="1" lang="ja-JP" altLang="en-US"/>
          </a:p>
        </p:txBody>
      </p:sp>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8891860" cy="1325563"/>
          </a:xfrm>
        </p:spPr>
        <p:txBody>
          <a:bodyPr>
            <a:normAutofit/>
          </a:bodyPr>
          <a:lstStyle/>
          <a:p>
            <a:r>
              <a:rPr kumimoji="1" lang="ja-JP" altLang="en-US" sz="2800" u="sng" dirty="0"/>
              <a:t>測定結果</a:t>
            </a:r>
            <a:r>
              <a:rPr kumimoji="1" lang="en-US" altLang="ja-JP" sz="2800" u="sng" dirty="0"/>
              <a:t> : </a:t>
            </a:r>
            <a:r>
              <a:rPr kumimoji="1" lang="ja-JP" altLang="en-US" sz="2800" u="sng" dirty="0"/>
              <a:t>定常電流注入</a:t>
            </a:r>
            <a:r>
              <a:rPr kumimoji="1" lang="en-US" altLang="ja-JP" sz="2800" u="sng" dirty="0"/>
              <a:t> </a:t>
            </a:r>
            <a:r>
              <a:rPr kumimoji="1" lang="ja-JP" altLang="en-US" sz="2800" u="sng" dirty="0"/>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1389452" y="777699"/>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102863" y="49536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4" name="テキスト ボックス 13">
            <a:extLst>
              <a:ext uri="{FF2B5EF4-FFF2-40B4-BE49-F238E27FC236}">
                <a16:creationId xmlns:a16="http://schemas.microsoft.com/office/drawing/2014/main" id="{32354711-82C1-2446-A289-350DF728BA2C}"/>
              </a:ext>
            </a:extLst>
          </p:cNvPr>
          <p:cNvSpPr txBox="1"/>
          <p:nvPr/>
        </p:nvSpPr>
        <p:spPr>
          <a:xfrm>
            <a:off x="4570649" y="777699"/>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21" name="テキスト ボックス 20">
            <a:extLst>
              <a:ext uri="{FF2B5EF4-FFF2-40B4-BE49-F238E27FC236}">
                <a16:creationId xmlns:a16="http://schemas.microsoft.com/office/drawing/2014/main" id="{E8F9D28F-F5A5-574A-A32D-A5DE4BA2C45D}"/>
              </a:ext>
            </a:extLst>
          </p:cNvPr>
          <p:cNvSpPr txBox="1"/>
          <p:nvPr/>
        </p:nvSpPr>
        <p:spPr>
          <a:xfrm>
            <a:off x="6810493" y="1917392"/>
            <a:ext cx="2222589" cy="738664"/>
          </a:xfrm>
          <a:prstGeom prst="rect">
            <a:avLst/>
          </a:prstGeom>
          <a:noFill/>
        </p:spPr>
        <p:txBody>
          <a:bodyPr wrap="square" rtlCol="0">
            <a:spAutoFit/>
          </a:bodyPr>
          <a:lstStyle/>
          <a:p>
            <a:r>
              <a:rPr kumimoji="1" lang="ja-JP" altLang="en-US" sz="1400" dirty="0"/>
              <a:t>リッジ幅</a:t>
            </a:r>
            <a:r>
              <a:rPr kumimoji="1" lang="en-US" altLang="ja-JP" sz="1400" dirty="0"/>
              <a:t>1.5</a:t>
            </a:r>
            <a:r>
              <a:rPr lang="ja-JP" altLang="en-US" sz="1400" dirty="0"/>
              <a:t> </a:t>
            </a:r>
            <a:r>
              <a:rPr kumimoji="1" lang="en-US" altLang="ja-JP" sz="1400" dirty="0" err="1"/>
              <a:t>μm</a:t>
            </a:r>
            <a:r>
              <a:rPr kumimoji="1" lang="en-US" altLang="ja-JP" sz="1400" dirty="0"/>
              <a:t>, 2.5</a:t>
            </a:r>
            <a:r>
              <a:rPr kumimoji="1" lang="ja-JP" altLang="en-US" sz="1400" dirty="0"/>
              <a:t> </a:t>
            </a:r>
            <a:r>
              <a:rPr kumimoji="1" lang="en-US" altLang="ja-JP" sz="1400" dirty="0" err="1"/>
              <a:t>μm</a:t>
            </a:r>
            <a:endParaRPr kumimoji="1" lang="en-US" altLang="ja-JP" sz="1400" dirty="0"/>
          </a:p>
          <a:p>
            <a:r>
              <a:rPr kumimoji="1" lang="ja-JP" altLang="en-US" sz="1400" dirty="0"/>
              <a:t>の差異が見られない</a:t>
            </a:r>
            <a:endParaRPr kumimoji="1" lang="en-US" altLang="ja-JP" sz="1400" dirty="0"/>
          </a:p>
          <a:p>
            <a:r>
              <a:rPr kumimoji="1" lang="en-US" altLang="ja-JP" sz="1400" dirty="0"/>
              <a:t>(</a:t>
            </a:r>
            <a:r>
              <a:rPr kumimoji="1" lang="ja-JP" altLang="en-US" sz="1400" dirty="0"/>
              <a:t>同じ色でプロットした</a:t>
            </a:r>
            <a:r>
              <a:rPr kumimoji="1" lang="en-US" altLang="ja-JP" sz="1400" dirty="0"/>
              <a:t>)</a:t>
            </a:r>
            <a:endParaRPr kumimoji="1" lang="ja-JP" altLang="en-US" sz="1400" dirty="0"/>
          </a:p>
        </p:txBody>
      </p:sp>
      <p:sp>
        <p:nvSpPr>
          <p:cNvPr id="2" name="正方形/長方形 1">
            <a:extLst>
              <a:ext uri="{FF2B5EF4-FFF2-40B4-BE49-F238E27FC236}">
                <a16:creationId xmlns:a16="http://schemas.microsoft.com/office/drawing/2014/main" id="{3B6D49C9-E24B-0A4A-97BE-414ECA196386}"/>
              </a:ext>
            </a:extLst>
          </p:cNvPr>
          <p:cNvSpPr/>
          <p:nvPr/>
        </p:nvSpPr>
        <p:spPr>
          <a:xfrm>
            <a:off x="3333015" y="1437593"/>
            <a:ext cx="230805" cy="95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FEA72DB-1443-204A-BE7A-4EDDAE481285}"/>
              </a:ext>
            </a:extLst>
          </p:cNvPr>
          <p:cNvGrpSpPr/>
          <p:nvPr/>
        </p:nvGrpSpPr>
        <p:grpSpPr>
          <a:xfrm>
            <a:off x="3279854" y="632116"/>
            <a:ext cx="3714767" cy="3450671"/>
            <a:chOff x="3288875" y="613359"/>
            <a:chExt cx="3714767" cy="3450671"/>
          </a:xfrm>
        </p:grpSpPr>
        <p:pic>
          <p:nvPicPr>
            <p:cNvPr id="13" name="図 12">
              <a:extLst>
                <a:ext uri="{FF2B5EF4-FFF2-40B4-BE49-F238E27FC236}">
                  <a16:creationId xmlns:a16="http://schemas.microsoft.com/office/drawing/2014/main" id="{A58574C9-67D3-3B49-8C96-5FDCDFF74955}"/>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3288875" y="782767"/>
              <a:ext cx="3714767" cy="2910712"/>
            </a:xfrm>
            <a:prstGeom prst="rect">
              <a:avLst/>
            </a:prstGeom>
          </p:spPr>
        </p:pic>
        <p:grpSp>
          <p:nvGrpSpPr>
            <p:cNvPr id="22" name="グループ化 21">
              <a:extLst>
                <a:ext uri="{FF2B5EF4-FFF2-40B4-BE49-F238E27FC236}">
                  <a16:creationId xmlns:a16="http://schemas.microsoft.com/office/drawing/2014/main" id="{CDA0411E-A427-4049-A97C-FE2D8CBAE65C}"/>
                </a:ext>
              </a:extLst>
            </p:cNvPr>
            <p:cNvGrpSpPr/>
            <p:nvPr/>
          </p:nvGrpSpPr>
          <p:grpSpPr>
            <a:xfrm>
              <a:off x="3394433" y="965474"/>
              <a:ext cx="244282" cy="3098556"/>
              <a:chOff x="-347986" y="1549400"/>
              <a:chExt cx="244282" cy="3098556"/>
            </a:xfrm>
          </p:grpSpPr>
          <p:sp>
            <p:nvSpPr>
              <p:cNvPr id="23" name="正方形/長方形 22">
                <a:extLst>
                  <a:ext uri="{FF2B5EF4-FFF2-40B4-BE49-F238E27FC236}">
                    <a16:creationId xmlns:a16="http://schemas.microsoft.com/office/drawing/2014/main" id="{1A3FFD45-C82A-5544-A4CC-91E74A1762FC}"/>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4" name="図 23">
                <a:extLst>
                  <a:ext uri="{FF2B5EF4-FFF2-40B4-BE49-F238E27FC236}">
                    <a16:creationId xmlns:a16="http://schemas.microsoft.com/office/drawing/2014/main" id="{A6D8BDAC-6132-5D4D-AA33-1327168A109F}"/>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p:sp>
          <p:nvSpPr>
            <p:cNvPr id="12" name="正方形/長方形 11">
              <a:extLst>
                <a:ext uri="{FF2B5EF4-FFF2-40B4-BE49-F238E27FC236}">
                  <a16:creationId xmlns:a16="http://schemas.microsoft.com/office/drawing/2014/main" id="{CD534374-933D-8F48-965B-E63F8CEE1D46}"/>
                </a:ext>
              </a:extLst>
            </p:cNvPr>
            <p:cNvSpPr/>
            <p:nvPr/>
          </p:nvSpPr>
          <p:spPr>
            <a:xfrm>
              <a:off x="3324900" y="613359"/>
              <a:ext cx="389565" cy="41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a:extLst>
              <a:ext uri="{FF2B5EF4-FFF2-40B4-BE49-F238E27FC236}">
                <a16:creationId xmlns:a16="http://schemas.microsoft.com/office/drawing/2014/main" id="{FCCF87F9-F835-E744-9332-4808E5BAD10F}"/>
              </a:ext>
            </a:extLst>
          </p:cNvPr>
          <p:cNvSpPr txBox="1"/>
          <p:nvPr/>
        </p:nvSpPr>
        <p:spPr>
          <a:xfrm>
            <a:off x="475634" y="5457366"/>
            <a:ext cx="7041710" cy="1384995"/>
          </a:xfrm>
          <a:prstGeom prst="rect">
            <a:avLst/>
          </a:prstGeom>
          <a:noFill/>
        </p:spPr>
        <p:txBody>
          <a:bodyPr wrap="square" rtlCol="0">
            <a:spAutoFit/>
          </a:bodyPr>
          <a:lstStyle/>
          <a:p>
            <a:r>
              <a:rPr lang="ja-JP" altLang="en-US" sz="1400" dirty="0"/>
              <a:t>課題</a:t>
            </a:r>
            <a:endParaRPr lang="en-US" altLang="ja-JP" sz="1400" dirty="0"/>
          </a:p>
          <a:p>
            <a:r>
              <a:rPr lang="ja-JP" altLang="en-US" sz="1400" dirty="0"/>
              <a:t>①閾値電流が最短でも</a:t>
            </a:r>
            <a:r>
              <a:rPr lang="en-US" altLang="ja-JP" sz="1400" dirty="0"/>
              <a:t>80 mA</a:t>
            </a:r>
            <a:r>
              <a:rPr lang="ja-JP" altLang="en-US" sz="1400" dirty="0"/>
              <a:t>程度と高い</a:t>
            </a:r>
            <a:r>
              <a:rPr lang="en-US" altLang="ja-JP" sz="1400" dirty="0"/>
              <a:t>(</a:t>
            </a:r>
            <a:r>
              <a:rPr lang="ja-JP" altLang="en-US" sz="1400" dirty="0"/>
              <a:t>商用デバイスの例</a:t>
            </a:r>
            <a:r>
              <a:rPr lang="en-US" altLang="ja-JP" sz="1400" dirty="0"/>
              <a:t>:50mA)</a:t>
            </a:r>
            <a:endParaRPr kumimoji="1" lang="en-US" altLang="ja-JP" sz="1400" dirty="0"/>
          </a:p>
          <a:p>
            <a:r>
              <a:rPr kumimoji="1" lang="ja-JP" altLang="en-US" sz="1400" dirty="0"/>
              <a:t>②</a:t>
            </a:r>
            <a:r>
              <a:rPr kumimoji="1" lang="en-US" altLang="ja-JP" sz="1400" dirty="0"/>
              <a:t>IL</a:t>
            </a:r>
            <a:r>
              <a:rPr kumimoji="1" lang="ja-JP" altLang="en-US" sz="1400" dirty="0"/>
              <a:t>カーブが湾曲して発光強度が低下している</a:t>
            </a:r>
            <a:r>
              <a:rPr kumimoji="1" lang="en-US" altLang="ja-JP" sz="1400" dirty="0"/>
              <a:t>(</a:t>
            </a:r>
            <a:r>
              <a:rPr kumimoji="1" lang="ja-JP" altLang="en-US" sz="1400" dirty="0"/>
              <a:t>ドループ</a:t>
            </a:r>
            <a:r>
              <a:rPr kumimoji="1" lang="en-US" altLang="ja-JP" sz="1400" dirty="0"/>
              <a:t>)</a:t>
            </a:r>
          </a:p>
          <a:p>
            <a:r>
              <a:rPr lang="ja-JP" altLang="en-US" sz="1400" dirty="0"/>
              <a:t>　</a:t>
            </a:r>
            <a:r>
              <a:rPr kumimoji="1" lang="ja-JP" altLang="en-US" sz="1400" dirty="0"/>
              <a:t>→温度上昇</a:t>
            </a:r>
            <a:endParaRPr kumimoji="1" lang="en-US" altLang="ja-JP" sz="1400" dirty="0"/>
          </a:p>
          <a:p>
            <a:r>
              <a:rPr kumimoji="1" lang="ja-JP" altLang="en-US" sz="1400" dirty="0"/>
              <a:t>③閾値電流のリッジ幅による差異が見られない</a:t>
            </a:r>
            <a:endParaRPr lang="en-US" altLang="ja-JP" sz="1400" dirty="0"/>
          </a:p>
          <a:p>
            <a:r>
              <a:rPr kumimoji="1" lang="ja-JP" altLang="en-US" sz="1400" dirty="0"/>
              <a:t>　→電流の広がり</a:t>
            </a:r>
            <a:endParaRPr kumimoji="1" lang="en-US" altLang="ja-JP" sz="1400" dirty="0"/>
          </a:p>
        </p:txBody>
      </p:sp>
      <mc:AlternateContent xmlns:mc="http://schemas.openxmlformats.org/markup-compatibility/2006" xmlns:a14="http://schemas.microsoft.com/office/drawing/2010/main">
        <mc:Choice Requires="a14">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5"/>
                          <a:stretch>
                            <a:fillRect l="-800" t="-1515" r="-298400" b="-318182"/>
                          </a:stretch>
                        </a:blipFill>
                      </a:tcPr>
                    </a:tc>
                    <a:tc>
                      <a:txBody>
                        <a:bodyPr/>
                        <a:lstStyle/>
                        <a:p>
                          <a:endParaRPr lang="ja-JP"/>
                        </a:p>
                      </a:txBody>
                      <a:tcPr>
                        <a:blipFill>
                          <a:blip r:embed="rId5"/>
                          <a:stretch>
                            <a:fillRect l="-79245" t="-1515" r="-134591" b="-318182"/>
                          </a:stretch>
                        </a:blipFill>
                      </a:tcPr>
                    </a:tc>
                    <a:tc>
                      <a:txBody>
                        <a:bodyPr/>
                        <a:lstStyle/>
                        <a:p>
                          <a:endParaRPr lang="ja-JP"/>
                        </a:p>
                      </a:txBody>
                      <a:tcPr>
                        <a:blipFill>
                          <a:blip r:embed="rId5"/>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grpSp>
        <p:nvGrpSpPr>
          <p:cNvPr id="30" name="グループ化 29">
            <a:extLst>
              <a:ext uri="{FF2B5EF4-FFF2-40B4-BE49-F238E27FC236}">
                <a16:creationId xmlns:a16="http://schemas.microsoft.com/office/drawing/2014/main" id="{A963A8EC-5AE2-4EC6-B473-6C1EEBBC8829}"/>
              </a:ext>
            </a:extLst>
          </p:cNvPr>
          <p:cNvGrpSpPr/>
          <p:nvPr/>
        </p:nvGrpSpPr>
        <p:grpSpPr>
          <a:xfrm>
            <a:off x="186648" y="969977"/>
            <a:ext cx="3462357" cy="2764317"/>
            <a:chOff x="112816" y="1018141"/>
            <a:chExt cx="3462357" cy="2764317"/>
          </a:xfrm>
        </p:grpSpPr>
        <p:pic>
          <p:nvPicPr>
            <p:cNvPr id="18" name="図 17">
              <a:extLst>
                <a:ext uri="{FF2B5EF4-FFF2-40B4-BE49-F238E27FC236}">
                  <a16:creationId xmlns:a16="http://schemas.microsoft.com/office/drawing/2014/main" id="{C9F5BF5F-98ED-4AD5-9C5C-33C0C3DE7DB1}"/>
                </a:ext>
              </a:extLst>
            </p:cNvPr>
            <p:cNvPicPr>
              <a:picLocks noChangeAspect="1"/>
            </p:cNvPicPr>
            <p:nvPr/>
          </p:nvPicPr>
          <p:blipFill>
            <a:blip r:embed="rId6"/>
            <a:stretch>
              <a:fillRect/>
            </a:stretch>
          </p:blipFill>
          <p:spPr>
            <a:xfrm>
              <a:off x="112816" y="1018141"/>
              <a:ext cx="3462357" cy="2764317"/>
            </a:xfrm>
            <a:prstGeom prst="rect">
              <a:avLst/>
            </a:prstGeom>
          </p:spPr>
        </p:pic>
        <p:sp>
          <p:nvSpPr>
            <p:cNvPr id="29" name="正方形/長方形 28">
              <a:extLst>
                <a:ext uri="{FF2B5EF4-FFF2-40B4-BE49-F238E27FC236}">
                  <a16:creationId xmlns:a16="http://schemas.microsoft.com/office/drawing/2014/main" id="{D6E29668-DD63-426B-8994-217EDA3553B3}"/>
                </a:ext>
              </a:extLst>
            </p:cNvPr>
            <p:cNvSpPr/>
            <p:nvPr/>
          </p:nvSpPr>
          <p:spPr>
            <a:xfrm>
              <a:off x="147969" y="1773880"/>
              <a:ext cx="310000" cy="958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6CDB6EBC-4EE4-9146-92AD-DA39B423BB8E}"/>
              </a:ext>
            </a:extLst>
          </p:cNvPr>
          <p:cNvGrpSpPr/>
          <p:nvPr/>
        </p:nvGrpSpPr>
        <p:grpSpPr>
          <a:xfrm>
            <a:off x="231353" y="1195043"/>
            <a:ext cx="244282" cy="3098556"/>
            <a:chOff x="-347986" y="1549400"/>
            <a:chExt cx="244282" cy="3098556"/>
          </a:xfrm>
        </p:grpSpPr>
        <p:sp>
          <p:nvSpPr>
            <p:cNvPr id="8" name="正方形/長方形 7">
              <a:extLst>
                <a:ext uri="{FF2B5EF4-FFF2-40B4-BE49-F238E27FC236}">
                  <a16:creationId xmlns:a16="http://schemas.microsoft.com/office/drawing/2014/main" id="{983F46F6-02CB-9D47-882A-3012E18C44D7}"/>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6" name="図 5">
              <a:extLst>
                <a:ext uri="{FF2B5EF4-FFF2-40B4-BE49-F238E27FC236}">
                  <a16:creationId xmlns:a16="http://schemas.microsoft.com/office/drawing/2014/main" id="{37783518-3B04-2742-8C34-86262364B5C7}"/>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mc:AlternateContent xmlns:mc="http://schemas.openxmlformats.org/markup-compatibility/2006" xmlns:a14="http://schemas.microsoft.com/office/drawing/2010/main">
        <mc:Choice Requires="a14">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7"/>
                          <a:stretch>
                            <a:fillRect l="-800" t="-1515" r="-298400" b="-318182"/>
                          </a:stretch>
                        </a:blipFill>
                      </a:tcPr>
                    </a:tc>
                    <a:tc>
                      <a:txBody>
                        <a:bodyPr/>
                        <a:lstStyle/>
                        <a:p>
                          <a:endParaRPr lang="ja-JP"/>
                        </a:p>
                      </a:txBody>
                      <a:tcPr>
                        <a:blipFill>
                          <a:blip r:embed="rId7"/>
                          <a:stretch>
                            <a:fillRect l="-79245" t="-1515" r="-134591" b="-318182"/>
                          </a:stretch>
                        </a:blipFill>
                      </a:tcPr>
                    </a:tc>
                    <a:tc>
                      <a:txBody>
                        <a:bodyPr/>
                        <a:lstStyle/>
                        <a:p>
                          <a:endParaRPr lang="ja-JP"/>
                        </a:p>
                      </a:txBody>
                      <a:tcPr>
                        <a:blipFill>
                          <a:blip r:embed="rId7"/>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4185730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18</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rotWithShape="1">
          <a:blip r:embed="rId2">
            <a:extLst>
              <a:ext uri="{28A0092B-C50C-407E-A947-70E740481C1C}">
                <a14:useLocalDpi xmlns:a14="http://schemas.microsoft.com/office/drawing/2010/main" val="0"/>
              </a:ext>
            </a:extLst>
          </a:blip>
          <a:srcRect r="49390"/>
          <a:stretch/>
        </p:blipFill>
        <p:spPr>
          <a:xfrm>
            <a:off x="352493" y="1562280"/>
            <a:ext cx="4116874" cy="3275938"/>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 </a:t>
            </a:r>
            <a:r>
              <a:rPr kumimoji="1" lang="en-US" altLang="ja-JP" dirty="0" err="1"/>
              <a:t>μm</a:t>
            </a:r>
            <a:r>
              <a:rPr kumimoji="1" lang="en-US" altLang="ja-JP" dirty="0"/>
              <a:t>, 200 </a:t>
            </a:r>
            <a:r>
              <a:rPr kumimoji="1" lang="en-US" altLang="ja-JP" dirty="0" err="1"/>
              <a:t>μm</a:t>
            </a:r>
            <a:r>
              <a:rPr kumimoji="1" lang="ja-JP" altLang="en-US"/>
              <a:t>を追加</a:t>
            </a:r>
          </a:p>
        </p:txBody>
      </p:sp>
      <p:sp>
        <p:nvSpPr>
          <p:cNvPr id="17" name="テキスト ボックス 16">
            <a:extLst>
              <a:ext uri="{FF2B5EF4-FFF2-40B4-BE49-F238E27FC236}">
                <a16:creationId xmlns:a16="http://schemas.microsoft.com/office/drawing/2014/main" id="{82700803-79FB-4146-B5DA-AA5F719AFEE7}"/>
              </a:ext>
            </a:extLst>
          </p:cNvPr>
          <p:cNvSpPr txBox="1"/>
          <p:nvPr/>
        </p:nvSpPr>
        <p:spPr>
          <a:xfrm>
            <a:off x="963391" y="4971957"/>
            <a:ext cx="7828537" cy="369332"/>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最短約</a:t>
            </a:r>
            <a:r>
              <a:rPr lang="en-US" altLang="ja-JP" dirty="0"/>
              <a:t>40</a:t>
            </a:r>
            <a:r>
              <a:rPr lang="ja-JP" altLang="en-US" dirty="0"/>
              <a:t> </a:t>
            </a:r>
            <a:r>
              <a:rPr lang="en-US" altLang="ja-JP" dirty="0"/>
              <a:t>mA</a:t>
            </a:r>
            <a:endParaRPr kumimoji="1" lang="en-US" altLang="ja-JP"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dirty="0"/>
              <a:t>課題①</a:t>
            </a:r>
            <a:r>
              <a:rPr lang="en-US" altLang="ja-JP" dirty="0"/>
              <a:t> </a:t>
            </a:r>
            <a:r>
              <a:rPr lang="ja-JP" altLang="en-US" dirty="0"/>
              <a:t>閾値電流が高い。</a:t>
            </a:r>
            <a:endParaRPr lang="en-US" altLang="ja-JP" dirty="0"/>
          </a:p>
        </p:txBody>
      </p:sp>
      <mc:AlternateContent xmlns:mc="http://schemas.openxmlformats.org/markup-compatibility/2006" xmlns:a14="http://schemas.microsoft.com/office/drawing/2010/main">
        <mc:Choice Requires="a14">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217677">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3"/>
                          <a:stretch>
                            <a:fillRect l="-800" t="-1515" r="-298400" b="-471212"/>
                          </a:stretch>
                        </a:blipFill>
                      </a:tcPr>
                    </a:tc>
                    <a:tc>
                      <a:txBody>
                        <a:bodyPr/>
                        <a:lstStyle/>
                        <a:p>
                          <a:endParaRPr lang="ja-JP"/>
                        </a:p>
                      </a:txBody>
                      <a:tcPr>
                        <a:blipFill>
                          <a:blip r:embed="rId3"/>
                          <a:stretch>
                            <a:fillRect l="-79245" t="-1515" r="-134591" b="-471212"/>
                          </a:stretch>
                        </a:blipFill>
                      </a:tcPr>
                    </a:tc>
                    <a:tc>
                      <a:txBody>
                        <a:bodyPr/>
                        <a:lstStyle/>
                        <a:p>
                          <a:endParaRPr lang="ja-JP"/>
                        </a:p>
                      </a:txBody>
                      <a:tcPr>
                        <a:blipFill>
                          <a:blip r:embed="rId3"/>
                          <a:stretch>
                            <a:fillRect l="-134434" t="-1515" r="-943" b="-47121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304800">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56972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kumimoji="1" lang="ja-JP" altLang="en-US"/>
              <a:t>序論</a:t>
            </a:r>
            <a:endParaRPr kumimoji="1" lang="en-US" altLang="ja-JP" dirty="0"/>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a:t>
            </a:fld>
            <a:endParaRPr kumimoji="1" lang="ja-JP" altLang="en-US"/>
          </a:p>
        </p:txBody>
      </p:sp>
    </p:spTree>
    <p:extLst>
      <p:ext uri="{BB962C8B-B14F-4D97-AF65-F5344CB8AC3E}">
        <p14:creationId xmlns:p14="http://schemas.microsoft.com/office/powerpoint/2010/main" val="416292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コンテンツ プレースホルダー 2">
            <a:extLst>
              <a:ext uri="{FF2B5EF4-FFF2-40B4-BE49-F238E27FC236}">
                <a16:creationId xmlns:a16="http://schemas.microsoft.com/office/drawing/2014/main" id="{68A15FFD-B08A-674B-B7E4-D803161BDB04}"/>
              </a:ext>
            </a:extLst>
          </p:cNvPr>
          <p:cNvSpPr>
            <a:spLocks noGrp="1"/>
          </p:cNvSpPr>
          <p:nvPr>
            <p:ph idx="1"/>
          </p:nvPr>
        </p:nvSpPr>
        <p:spPr>
          <a:xfrm>
            <a:off x="128587" y="478124"/>
            <a:ext cx="8615363" cy="506613"/>
          </a:xfrm>
        </p:spPr>
        <p:txBody>
          <a:bodyPr>
            <a:normAutofit/>
          </a:bodyPr>
          <a:lstStyle/>
          <a:p>
            <a:pPr marL="0" indent="0">
              <a:buNone/>
            </a:pPr>
            <a:r>
              <a:rPr lang="ja-JP" altLang="en-US" sz="2400" dirty="0"/>
              <a:t>課題②発光強度の低下</a:t>
            </a:r>
            <a:r>
              <a:rPr lang="en-US" altLang="ja-JP" sz="2400" dirty="0"/>
              <a:t>(</a:t>
            </a:r>
            <a:r>
              <a:rPr lang="ja-JP" altLang="en-US" sz="2400" dirty="0"/>
              <a:t>ドループ</a:t>
            </a:r>
            <a:r>
              <a:rPr lang="en-US" altLang="ja-JP" sz="2400" dirty="0"/>
              <a:t>)</a:t>
            </a:r>
            <a:endParaRPr kumimoji="1" lang="en-US" altLang="ja-JP" sz="2400" dirty="0"/>
          </a:p>
          <a:p>
            <a:pPr lvl="1">
              <a:buFont typeface="Wingdings" pitchFamily="2" charset="2"/>
              <a:buChar char="Ø"/>
            </a:pPr>
            <a:endParaRPr lang="en-US" altLang="ja-JP" sz="2000" dirty="0"/>
          </a:p>
          <a:p>
            <a:endParaRPr kumimoji="1" lang="ja-JP" altLang="en-US" sz="2400" dirty="0"/>
          </a:p>
        </p:txBody>
      </p:sp>
      <p:pic>
        <p:nvPicPr>
          <p:cNvPr id="10" name="図 9">
            <a:extLst>
              <a:ext uri="{FF2B5EF4-FFF2-40B4-BE49-F238E27FC236}">
                <a16:creationId xmlns:a16="http://schemas.microsoft.com/office/drawing/2014/main" id="{801F162A-FB41-8048-BE9B-AF7742B9EDAF}"/>
              </a:ext>
            </a:extLst>
          </p:cNvPr>
          <p:cNvPicPr>
            <a:picLocks noChangeAspect="1"/>
          </p:cNvPicPr>
          <p:nvPr/>
        </p:nvPicPr>
        <p:blipFill rotWithShape="1">
          <a:blip r:embed="rId3">
            <a:extLst>
              <a:ext uri="{28A0092B-C50C-407E-A947-70E740481C1C}">
                <a14:useLocalDpi xmlns:a14="http://schemas.microsoft.com/office/drawing/2010/main" val="0"/>
              </a:ext>
            </a:extLst>
          </a:blip>
          <a:srcRect t="13932" r="69316" b="25671"/>
          <a:stretch/>
        </p:blipFill>
        <p:spPr>
          <a:xfrm>
            <a:off x="-30793" y="3296652"/>
            <a:ext cx="1884347" cy="3174001"/>
          </a:xfrm>
          <a:prstGeom prst="rect">
            <a:avLst/>
          </a:prstGeom>
        </p:spPr>
      </p:pic>
      <p:sp>
        <p:nvSpPr>
          <p:cNvPr id="4" name="スライド番号プレースホルダー 3">
            <a:extLst>
              <a:ext uri="{FF2B5EF4-FFF2-40B4-BE49-F238E27FC236}">
                <a16:creationId xmlns:a16="http://schemas.microsoft.com/office/drawing/2014/main" id="{2A65192B-1D82-1542-93A0-A88864513D3A}"/>
              </a:ext>
            </a:extLst>
          </p:cNvPr>
          <p:cNvSpPr>
            <a:spLocks noGrp="1"/>
          </p:cNvSpPr>
          <p:nvPr>
            <p:ph type="sldNum" sz="quarter" idx="12"/>
          </p:nvPr>
        </p:nvSpPr>
        <p:spPr>
          <a:xfrm>
            <a:off x="6457950" y="6584955"/>
            <a:ext cx="2057400" cy="365125"/>
          </a:xfrm>
        </p:spPr>
        <p:txBody>
          <a:bodyPr/>
          <a:lstStyle/>
          <a:p>
            <a:fld id="{B1CF0B90-4240-4ABE-BCFA-150BA8095602}" type="slidenum">
              <a:rPr kumimoji="1" lang="ja-JP" altLang="en-US" smtClean="0"/>
              <a:t>19</a:t>
            </a:fld>
            <a:endParaRPr kumimoji="1" lang="ja-JP" altLang="en-US"/>
          </a:p>
        </p:txBody>
      </p:sp>
      <p:sp>
        <p:nvSpPr>
          <p:cNvPr id="11" name="テキスト ボックス 10">
            <a:extLst>
              <a:ext uri="{FF2B5EF4-FFF2-40B4-BE49-F238E27FC236}">
                <a16:creationId xmlns:a16="http://schemas.microsoft.com/office/drawing/2014/main" id="{7C27CCC1-B9CC-264E-9137-B7B209C14906}"/>
              </a:ext>
            </a:extLst>
          </p:cNvPr>
          <p:cNvSpPr txBox="1"/>
          <p:nvPr/>
        </p:nvSpPr>
        <p:spPr>
          <a:xfrm>
            <a:off x="326585" y="6470653"/>
            <a:ext cx="8101013" cy="369332"/>
          </a:xfrm>
          <a:prstGeom prst="rect">
            <a:avLst/>
          </a:prstGeom>
          <a:noFill/>
        </p:spPr>
        <p:txBody>
          <a:bodyPr wrap="square" rtlCol="0">
            <a:spAutoFit/>
          </a:bodyPr>
          <a:lstStyle/>
          <a:p>
            <a:r>
              <a:rPr lang="ja-JP" altLang="en-US"/>
              <a:t>エピダウンしたことにより発光量の増加を確認した。</a:t>
            </a:r>
            <a:endParaRPr kumimoji="1" lang="ja-JP" altLang="en-US"/>
          </a:p>
        </p:txBody>
      </p:sp>
      <p:sp>
        <p:nvSpPr>
          <p:cNvPr id="18" name="下カーブ矢印 17">
            <a:extLst>
              <a:ext uri="{FF2B5EF4-FFF2-40B4-BE49-F238E27FC236}">
                <a16:creationId xmlns:a16="http://schemas.microsoft.com/office/drawing/2014/main" id="{4263A7C9-2B2D-0741-996B-A706FC222351}"/>
              </a:ext>
            </a:extLst>
          </p:cNvPr>
          <p:cNvSpPr/>
          <p:nvPr/>
        </p:nvSpPr>
        <p:spPr>
          <a:xfrm>
            <a:off x="1797575" y="1792718"/>
            <a:ext cx="897078" cy="289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0" name="図 19">
            <a:extLst>
              <a:ext uri="{FF2B5EF4-FFF2-40B4-BE49-F238E27FC236}">
                <a16:creationId xmlns:a16="http://schemas.microsoft.com/office/drawing/2014/main" id="{0920D07C-9C17-6C4A-953F-73DC00D634D9}"/>
              </a:ext>
            </a:extLst>
          </p:cNvPr>
          <p:cNvPicPr>
            <a:picLocks noChangeAspect="1"/>
          </p:cNvPicPr>
          <p:nvPr/>
        </p:nvPicPr>
        <p:blipFill rotWithShape="1">
          <a:blip r:embed="rId4">
            <a:extLst>
              <a:ext uri="{28A0092B-C50C-407E-A947-70E740481C1C}">
                <a14:useLocalDpi xmlns:a14="http://schemas.microsoft.com/office/drawing/2010/main" val="0"/>
              </a:ext>
            </a:extLst>
          </a:blip>
          <a:srcRect l="3724"/>
          <a:stretch/>
        </p:blipFill>
        <p:spPr>
          <a:xfrm>
            <a:off x="36272" y="1769165"/>
            <a:ext cx="1750218" cy="1371634"/>
          </a:xfrm>
          <a:prstGeom prst="rect">
            <a:avLst/>
          </a:prstGeom>
        </p:spPr>
      </p:pic>
      <p:pic>
        <p:nvPicPr>
          <p:cNvPr id="38" name="図 37">
            <a:extLst>
              <a:ext uri="{FF2B5EF4-FFF2-40B4-BE49-F238E27FC236}">
                <a16:creationId xmlns:a16="http://schemas.microsoft.com/office/drawing/2014/main" id="{357121B8-90D3-794E-A2E3-CAA1B56CB37B}"/>
              </a:ext>
            </a:extLst>
          </p:cNvPr>
          <p:cNvPicPr>
            <a:picLocks noChangeAspect="1"/>
          </p:cNvPicPr>
          <p:nvPr/>
        </p:nvPicPr>
        <p:blipFill>
          <a:blip r:embed="rId5"/>
          <a:stretch>
            <a:fillRect/>
          </a:stretch>
        </p:blipFill>
        <p:spPr>
          <a:xfrm rot="10800000">
            <a:off x="2694653" y="1988564"/>
            <a:ext cx="1282700" cy="1123950"/>
          </a:xfrm>
          <a:prstGeom prst="rect">
            <a:avLst/>
          </a:prstGeom>
        </p:spPr>
      </p:pic>
      <p:sp>
        <p:nvSpPr>
          <p:cNvPr id="42" name="タイトル 1">
            <a:extLst>
              <a:ext uri="{FF2B5EF4-FFF2-40B4-BE49-F238E27FC236}">
                <a16:creationId xmlns:a16="http://schemas.microsoft.com/office/drawing/2014/main" id="{9B13D68B-65FE-6F49-A198-2987DC11D18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定常電流注入</a:t>
            </a:r>
            <a:r>
              <a:rPr lang="en-US" altLang="ja-JP" sz="2400" u="sng" dirty="0"/>
              <a:t> </a:t>
            </a:r>
            <a:r>
              <a:rPr lang="ja-JP" altLang="en-US" sz="2400" u="sng" dirty="0"/>
              <a:t>リッジ導波路型レーザー　</a:t>
            </a:r>
          </a:p>
        </p:txBody>
      </p:sp>
      <p:sp>
        <p:nvSpPr>
          <p:cNvPr id="3" name="正方形/長方形 2">
            <a:extLst>
              <a:ext uri="{FF2B5EF4-FFF2-40B4-BE49-F238E27FC236}">
                <a16:creationId xmlns:a16="http://schemas.microsoft.com/office/drawing/2014/main" id="{A5497B57-E110-46F9-8D3F-BB4F73E88B39}"/>
              </a:ext>
            </a:extLst>
          </p:cNvPr>
          <p:cNvSpPr/>
          <p:nvPr/>
        </p:nvSpPr>
        <p:spPr>
          <a:xfrm>
            <a:off x="4118776" y="1443045"/>
            <a:ext cx="954156" cy="125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87B631A-D69F-B34B-B9D3-CEF05670B332}"/>
              </a:ext>
            </a:extLst>
          </p:cNvPr>
          <p:cNvSpPr txBox="1"/>
          <p:nvPr/>
        </p:nvSpPr>
        <p:spPr>
          <a:xfrm>
            <a:off x="218391" y="983564"/>
            <a:ext cx="8707218" cy="369332"/>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 </a:t>
            </a:r>
            <a:r>
              <a:rPr kumimoji="1" lang="ja-JP" altLang="en-US" dirty="0"/>
              <a:t> </a:t>
            </a:r>
            <a:r>
              <a:rPr kumimoji="1" lang="en-US" altLang="ja-JP" dirty="0"/>
              <a:t>L=300</a:t>
            </a:r>
            <a:r>
              <a:rPr lang="en-US" altLang="ja-JP" dirty="0"/>
              <a:t>, 400, 1000 </a:t>
            </a:r>
            <a:r>
              <a:rPr lang="en-US" altLang="ja-JP" dirty="0" err="1"/>
              <a:t>μm</a:t>
            </a:r>
            <a:r>
              <a:rPr lang="en-US" altLang="ja-JP" dirty="0"/>
              <a:t> </a:t>
            </a:r>
            <a:r>
              <a:rPr kumimoji="1" lang="ja-JP" altLang="en-US" dirty="0"/>
              <a:t>　</a:t>
            </a:r>
            <a:r>
              <a:rPr lang="ja-JP" altLang="en-US" dirty="0"/>
              <a:t>エピダウンによる温度上昇の抑制を期待</a:t>
            </a:r>
            <a:endParaRPr kumimoji="1" lang="ja-JP" altLang="en-US" dirty="0"/>
          </a:p>
        </p:txBody>
      </p:sp>
      <p:sp>
        <p:nvSpPr>
          <p:cNvPr id="39" name="テキスト ボックス 38">
            <a:extLst>
              <a:ext uri="{FF2B5EF4-FFF2-40B4-BE49-F238E27FC236}">
                <a16:creationId xmlns:a16="http://schemas.microsoft.com/office/drawing/2014/main" id="{0065F073-EF26-4549-81A0-CBEC0DD3B62D}"/>
              </a:ext>
            </a:extLst>
          </p:cNvPr>
          <p:cNvSpPr txBox="1"/>
          <p:nvPr/>
        </p:nvSpPr>
        <p:spPr>
          <a:xfrm>
            <a:off x="1177548" y="1369077"/>
            <a:ext cx="4316907" cy="369332"/>
          </a:xfrm>
          <a:prstGeom prst="rect">
            <a:avLst/>
          </a:prstGeom>
          <a:noFill/>
        </p:spPr>
        <p:txBody>
          <a:bodyPr wrap="square" rtlCol="0">
            <a:spAutoFit/>
          </a:bodyPr>
          <a:lstStyle/>
          <a:p>
            <a:r>
              <a:rPr kumimoji="1" lang="ja-JP" altLang="en-US"/>
              <a:t>上下ひっくり返してマウント</a:t>
            </a:r>
          </a:p>
        </p:txBody>
      </p:sp>
      <p:pic>
        <p:nvPicPr>
          <p:cNvPr id="5" name="図 4">
            <a:extLst>
              <a:ext uri="{FF2B5EF4-FFF2-40B4-BE49-F238E27FC236}">
                <a16:creationId xmlns:a16="http://schemas.microsoft.com/office/drawing/2014/main" id="{7A4D70F4-72B7-4564-9F08-00B17D221702}"/>
              </a:ext>
            </a:extLst>
          </p:cNvPr>
          <p:cNvPicPr>
            <a:picLocks noChangeAspect="1"/>
          </p:cNvPicPr>
          <p:nvPr/>
        </p:nvPicPr>
        <p:blipFill>
          <a:blip r:embed="rId6"/>
          <a:stretch>
            <a:fillRect/>
          </a:stretch>
        </p:blipFill>
        <p:spPr>
          <a:xfrm>
            <a:off x="4604120" y="1380564"/>
            <a:ext cx="4597253" cy="4326102"/>
          </a:xfrm>
          <a:prstGeom prst="rect">
            <a:avLst/>
          </a:prstGeom>
        </p:spPr>
      </p:pic>
      <p:pic>
        <p:nvPicPr>
          <p:cNvPr id="2" name="図 1">
            <a:extLst>
              <a:ext uri="{FF2B5EF4-FFF2-40B4-BE49-F238E27FC236}">
                <a16:creationId xmlns:a16="http://schemas.microsoft.com/office/drawing/2014/main" id="{7BFD038C-87BA-42E3-BF32-886E5B7C1FDF}"/>
              </a:ext>
            </a:extLst>
          </p:cNvPr>
          <p:cNvPicPr>
            <a:picLocks noChangeAspect="1"/>
          </p:cNvPicPr>
          <p:nvPr/>
        </p:nvPicPr>
        <p:blipFill>
          <a:blip r:embed="rId7"/>
          <a:stretch>
            <a:fillRect/>
          </a:stretch>
        </p:blipFill>
        <p:spPr>
          <a:xfrm>
            <a:off x="4882746" y="1475618"/>
            <a:ext cx="4117321" cy="4029485"/>
          </a:xfrm>
          <a:prstGeom prst="rect">
            <a:avLst/>
          </a:prstGeom>
        </p:spPr>
      </p:pic>
      <p:sp>
        <p:nvSpPr>
          <p:cNvPr id="6" name="テキスト ボックス 5">
            <a:extLst>
              <a:ext uri="{FF2B5EF4-FFF2-40B4-BE49-F238E27FC236}">
                <a16:creationId xmlns:a16="http://schemas.microsoft.com/office/drawing/2014/main" id="{BE5FD3DD-1B2B-48B4-8FD0-A56BDBB11888}"/>
              </a:ext>
            </a:extLst>
          </p:cNvPr>
          <p:cNvSpPr txBox="1"/>
          <p:nvPr/>
        </p:nvSpPr>
        <p:spPr>
          <a:xfrm>
            <a:off x="5980871" y="2730505"/>
            <a:ext cx="1142999" cy="430887"/>
          </a:xfrm>
          <a:prstGeom prst="rect">
            <a:avLst/>
          </a:prstGeom>
          <a:noFill/>
        </p:spPr>
        <p:txBody>
          <a:bodyPr wrap="square" rtlCol="0">
            <a:spAutoFit/>
          </a:bodyPr>
          <a:lstStyle/>
          <a:p>
            <a:r>
              <a:rPr kumimoji="1" lang="en-US" altLang="ja-JP" sz="1050" dirty="0"/>
              <a:t>L=500 </a:t>
            </a:r>
            <a:r>
              <a:rPr kumimoji="1" lang="en-US" altLang="ja-JP" sz="1050" dirty="0" err="1"/>
              <a:t>μm</a:t>
            </a:r>
            <a:endParaRPr kumimoji="1" lang="en-US" altLang="ja-JP" sz="1050" dirty="0"/>
          </a:p>
          <a:p>
            <a:r>
              <a:rPr lang="en-US" altLang="ja-JP" sz="1050" dirty="0"/>
              <a:t>(</a:t>
            </a:r>
            <a:r>
              <a:rPr lang="ja-JP" altLang="en-US" sz="1050" dirty="0"/>
              <a:t>数字は回数</a:t>
            </a:r>
            <a:r>
              <a:rPr lang="en-US" altLang="ja-JP" sz="1050" dirty="0"/>
              <a:t>)</a:t>
            </a:r>
            <a:endParaRPr kumimoji="1" lang="ja-JP" altLang="en-US" sz="1050" dirty="0"/>
          </a:p>
        </p:txBody>
      </p:sp>
      <p:sp>
        <p:nvSpPr>
          <p:cNvPr id="8" name="テキスト ボックス 7">
            <a:extLst>
              <a:ext uri="{FF2B5EF4-FFF2-40B4-BE49-F238E27FC236}">
                <a16:creationId xmlns:a16="http://schemas.microsoft.com/office/drawing/2014/main" id="{1F71EBE7-E63A-4598-9295-FB5A5F66E116}"/>
              </a:ext>
            </a:extLst>
          </p:cNvPr>
          <p:cNvSpPr txBox="1"/>
          <p:nvPr/>
        </p:nvSpPr>
        <p:spPr>
          <a:xfrm>
            <a:off x="1908295" y="3782152"/>
            <a:ext cx="3632604" cy="646331"/>
          </a:xfrm>
          <a:prstGeom prst="rect">
            <a:avLst/>
          </a:prstGeom>
          <a:noFill/>
        </p:spPr>
        <p:txBody>
          <a:bodyPr wrap="square" rtlCol="0">
            <a:spAutoFit/>
          </a:bodyPr>
          <a:lstStyle/>
          <a:p>
            <a:r>
              <a:rPr kumimoji="1" lang="ja-JP" altLang="en-US" sz="1200" dirty="0"/>
              <a:t>エピダウンしていない試料</a:t>
            </a:r>
            <a:r>
              <a:rPr kumimoji="1" lang="en-US" altLang="ja-JP" sz="1200" dirty="0"/>
              <a:t>(L=500 </a:t>
            </a:r>
            <a:r>
              <a:rPr kumimoji="1" lang="en-US" altLang="ja-JP" sz="1200" dirty="0" err="1"/>
              <a:t>μm</a:t>
            </a:r>
            <a:r>
              <a:rPr kumimoji="1" lang="en-US" altLang="ja-JP" sz="1200" dirty="0"/>
              <a:t>)</a:t>
            </a:r>
            <a:r>
              <a:rPr kumimoji="1" lang="ja-JP" altLang="en-US" sz="1200" dirty="0"/>
              <a:t>の結果</a:t>
            </a:r>
            <a:endParaRPr kumimoji="1" lang="en-US" altLang="ja-JP" sz="1200" dirty="0"/>
          </a:p>
          <a:p>
            <a:r>
              <a:rPr lang="ja-JP" altLang="en-US" sz="1200" dirty="0"/>
              <a:t>・・・ドループが観測された後、測定を繰り返すとさらに発光量が落ちる</a:t>
            </a:r>
            <a:endParaRPr kumimoji="1" lang="ja-JP" altLang="en-US" sz="1200" dirty="0"/>
          </a:p>
        </p:txBody>
      </p:sp>
      <p:cxnSp>
        <p:nvCxnSpPr>
          <p:cNvPr id="14" name="直線矢印コネクタ 13">
            <a:extLst>
              <a:ext uri="{FF2B5EF4-FFF2-40B4-BE49-F238E27FC236}">
                <a16:creationId xmlns:a16="http://schemas.microsoft.com/office/drawing/2014/main" id="{474F4E5C-1574-4B2F-947E-A48B3F1E8132}"/>
              </a:ext>
            </a:extLst>
          </p:cNvPr>
          <p:cNvCxnSpPr>
            <a:cxnSpLocks/>
          </p:cNvCxnSpPr>
          <p:nvPr/>
        </p:nvCxnSpPr>
        <p:spPr>
          <a:xfrm>
            <a:off x="5173133" y="401320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AD3105F-7FE3-4060-8F5A-5ADDAEF84CC4}"/>
              </a:ext>
            </a:extLst>
          </p:cNvPr>
          <p:cNvSpPr txBox="1"/>
          <p:nvPr/>
        </p:nvSpPr>
        <p:spPr>
          <a:xfrm>
            <a:off x="5816600" y="1654218"/>
            <a:ext cx="2209383" cy="276999"/>
          </a:xfrm>
          <a:prstGeom prst="rect">
            <a:avLst/>
          </a:prstGeom>
          <a:noFill/>
        </p:spPr>
        <p:txBody>
          <a:bodyPr wrap="square" rtlCol="0">
            <a:spAutoFit/>
          </a:bodyPr>
          <a:lstStyle/>
          <a:p>
            <a:r>
              <a:rPr lang="ja-JP" altLang="en-US" sz="1200" dirty="0"/>
              <a:t>エピダウンした試料</a:t>
            </a:r>
            <a:endParaRPr kumimoji="1" lang="ja-JP" altLang="en-US" sz="1200" dirty="0"/>
          </a:p>
        </p:txBody>
      </p:sp>
      <p:sp>
        <p:nvSpPr>
          <p:cNvPr id="23" name="テキスト ボックス 22">
            <a:extLst>
              <a:ext uri="{FF2B5EF4-FFF2-40B4-BE49-F238E27FC236}">
                <a16:creationId xmlns:a16="http://schemas.microsoft.com/office/drawing/2014/main" id="{68CDB3B8-E7E9-4D55-B639-C1E9FEB75F62}"/>
              </a:ext>
            </a:extLst>
          </p:cNvPr>
          <p:cNvSpPr txBox="1"/>
          <p:nvPr/>
        </p:nvSpPr>
        <p:spPr>
          <a:xfrm>
            <a:off x="5494455" y="2520543"/>
            <a:ext cx="2209383" cy="276999"/>
          </a:xfrm>
          <a:prstGeom prst="rect">
            <a:avLst/>
          </a:prstGeom>
          <a:noFill/>
        </p:spPr>
        <p:txBody>
          <a:bodyPr wrap="square" rtlCol="0">
            <a:spAutoFit/>
          </a:bodyPr>
          <a:lstStyle/>
          <a:p>
            <a:r>
              <a:rPr lang="ja-JP" altLang="en-US" sz="1200" dirty="0"/>
              <a:t>エピダウンしていない試料</a:t>
            </a:r>
            <a:endParaRPr kumimoji="1" lang="ja-JP" altLang="en-US" sz="1200" dirty="0"/>
          </a:p>
        </p:txBody>
      </p:sp>
    </p:spTree>
    <p:extLst>
      <p:ext uri="{BB962C8B-B14F-4D97-AF65-F5344CB8AC3E}">
        <p14:creationId xmlns:p14="http://schemas.microsoft.com/office/powerpoint/2010/main" val="295659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20</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rotWithShape="1">
          <a:blip r:embed="rId3">
            <a:extLst>
              <a:ext uri="{28A0092B-C50C-407E-A947-70E740481C1C}">
                <a14:useLocalDpi xmlns:a14="http://schemas.microsoft.com/office/drawing/2010/main" val="0"/>
              </a:ext>
            </a:extLst>
          </a:blip>
          <a:srcRect r="52257"/>
          <a:stretch/>
        </p:blipFill>
        <p:spPr>
          <a:xfrm>
            <a:off x="0" y="1214037"/>
            <a:ext cx="2737680" cy="2637730"/>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2454" y="947920"/>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961842" y="964286"/>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2625912" y="1410439"/>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18245" y="4111896"/>
            <a:ext cx="5686425" cy="646331"/>
          </a:xfrm>
          <a:prstGeom prst="rect">
            <a:avLst/>
          </a:prstGeom>
          <a:noFill/>
        </p:spPr>
        <p:txBody>
          <a:bodyPr wrap="square" rtlCol="0">
            <a:spAutoFit/>
          </a:bodyPr>
          <a:lstStyle/>
          <a:p>
            <a:r>
              <a:rPr kumimoji="1" lang="ja-JP" altLang="en-US" dirty="0"/>
              <a:t>閾値電流が下がった</a:t>
            </a:r>
            <a:r>
              <a:rPr kumimoji="1" lang="en-US" altLang="ja-JP" dirty="0"/>
              <a:t>(FIB</a:t>
            </a:r>
            <a:r>
              <a:rPr kumimoji="1" lang="ja-JP" altLang="en-US" dirty="0"/>
              <a:t>前は</a:t>
            </a:r>
            <a:r>
              <a:rPr lang="ja-JP" altLang="en-US" dirty="0"/>
              <a:t>最小でも</a:t>
            </a:r>
            <a:r>
              <a:rPr lang="en-US" altLang="ja-JP" dirty="0"/>
              <a:t>80mA)</a:t>
            </a:r>
            <a:endParaRPr kumimoji="1" lang="en-US" altLang="ja-JP" dirty="0"/>
          </a:p>
          <a:p>
            <a:r>
              <a:rPr lang="ja-JP" altLang="en-US" dirty="0"/>
              <a:t>→電流が横方向に広がっていると推察</a:t>
            </a:r>
            <a:endParaRPr kumimoji="1" lang="ja-JP" altLang="en-US" dirty="0"/>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grpSp>
        <p:nvGrpSpPr>
          <p:cNvPr id="15" name="グループ化 14">
            <a:extLst>
              <a:ext uri="{FF2B5EF4-FFF2-40B4-BE49-F238E27FC236}">
                <a16:creationId xmlns:a16="http://schemas.microsoft.com/office/drawing/2014/main" id="{BEFD8BD1-6871-4E4F-901F-5780ED3A5B36}"/>
              </a:ext>
            </a:extLst>
          </p:cNvPr>
          <p:cNvGrpSpPr/>
          <p:nvPr/>
        </p:nvGrpSpPr>
        <p:grpSpPr>
          <a:xfrm>
            <a:off x="5426583" y="3029382"/>
            <a:ext cx="3671886" cy="3388729"/>
            <a:chOff x="171452" y="1487042"/>
            <a:chExt cx="3671886" cy="3388729"/>
          </a:xfrm>
        </p:grpSpPr>
        <p:pic>
          <p:nvPicPr>
            <p:cNvPr id="16" name="図 15">
              <a:extLst>
                <a:ext uri="{FF2B5EF4-FFF2-40B4-BE49-F238E27FC236}">
                  <a16:creationId xmlns:a16="http://schemas.microsoft.com/office/drawing/2014/main" id="{E0244054-CD61-3B4E-87D7-C7E7943D03D0}"/>
                </a:ext>
              </a:extLst>
            </p:cNvPr>
            <p:cNvPicPr>
              <a:picLocks noChangeAspect="1"/>
            </p:cNvPicPr>
            <p:nvPr/>
          </p:nvPicPr>
          <p:blipFill rotWithShape="1">
            <a:blip r:embed="rId5">
              <a:extLst>
                <a:ext uri="{28A0092B-C50C-407E-A947-70E740481C1C}">
                  <a14:useLocalDpi xmlns:a14="http://schemas.microsoft.com/office/drawing/2010/main" val="0"/>
                </a:ext>
              </a:extLst>
            </a:blip>
            <a:srcRect r="26827"/>
            <a:stretch/>
          </p:blipFill>
          <p:spPr>
            <a:xfrm>
              <a:off x="171452" y="1487042"/>
              <a:ext cx="3529012" cy="3388729"/>
            </a:xfrm>
            <a:prstGeom prst="rect">
              <a:avLst/>
            </a:prstGeom>
          </p:spPr>
        </p:pic>
        <p:sp>
          <p:nvSpPr>
            <p:cNvPr id="18" name="正方形/長方形 17">
              <a:extLst>
                <a:ext uri="{FF2B5EF4-FFF2-40B4-BE49-F238E27FC236}">
                  <a16:creationId xmlns:a16="http://schemas.microsoft.com/office/drawing/2014/main" id="{C720B9DD-7939-B748-B88D-7D70E3BB257C}"/>
                </a:ext>
              </a:extLst>
            </p:cNvPr>
            <p:cNvSpPr/>
            <p:nvPr/>
          </p:nvSpPr>
          <p:spPr>
            <a:xfrm>
              <a:off x="3600450" y="2000250"/>
              <a:ext cx="242888"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矢印コネクタ 19">
            <a:extLst>
              <a:ext uri="{FF2B5EF4-FFF2-40B4-BE49-F238E27FC236}">
                <a16:creationId xmlns:a16="http://schemas.microsoft.com/office/drawing/2014/main" id="{D2CDFCEB-2CBA-F645-AFE0-FCAC83124AED}"/>
              </a:ext>
            </a:extLst>
          </p:cNvPr>
          <p:cNvCxnSpPr>
            <a:cxnSpLocks/>
          </p:cNvCxnSpPr>
          <p:nvPr/>
        </p:nvCxnSpPr>
        <p:spPr>
          <a:xfrm flipV="1">
            <a:off x="5426583" y="4610100"/>
            <a:ext cx="578087" cy="111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93FBC45-34E2-2D42-8C21-D05F05B2F022}"/>
              </a:ext>
            </a:extLst>
          </p:cNvPr>
          <p:cNvSpPr txBox="1"/>
          <p:nvPr/>
        </p:nvSpPr>
        <p:spPr>
          <a:xfrm>
            <a:off x="0" y="5309915"/>
            <a:ext cx="5880100" cy="646331"/>
          </a:xfrm>
          <a:prstGeom prst="rect">
            <a:avLst/>
          </a:prstGeom>
          <a:noFill/>
        </p:spPr>
        <p:txBody>
          <a:bodyPr wrap="square" rtlCol="0">
            <a:spAutoFit/>
          </a:bodyPr>
          <a:lstStyle/>
          <a:p>
            <a:r>
              <a:rPr kumimoji="1" lang="ja-JP" altLang="en-US"/>
              <a:t>エピ構造において</a:t>
            </a:r>
            <a:endParaRPr kumimoji="1" lang="en-US" altLang="ja-JP" dirty="0"/>
          </a:p>
          <a:p>
            <a:r>
              <a:rPr kumimoji="1" lang="ja-JP" altLang="en-US"/>
              <a:t>バンドギャップの大きい</a:t>
            </a:r>
            <a:r>
              <a:rPr lang="en-US" altLang="ja-JP" dirty="0"/>
              <a:t>p-</a:t>
            </a:r>
            <a:r>
              <a:rPr lang="en-US" altLang="ja-JP" dirty="0" err="1"/>
              <a:t>InGaP</a:t>
            </a:r>
            <a:r>
              <a:rPr lang="ja-JP" altLang="en-US"/>
              <a:t>が電流広がりの原因</a:t>
            </a:r>
            <a:endParaRPr kumimoji="1" lang="ja-JP" altLang="en-US"/>
          </a:p>
        </p:txBody>
      </p:sp>
      <p:sp>
        <p:nvSpPr>
          <p:cNvPr id="22" name="テキスト ボックス 21">
            <a:extLst>
              <a:ext uri="{FF2B5EF4-FFF2-40B4-BE49-F238E27FC236}">
                <a16:creationId xmlns:a16="http://schemas.microsoft.com/office/drawing/2014/main" id="{56216FE6-0053-5745-9FBD-00060EA3456A}"/>
              </a:ext>
            </a:extLst>
          </p:cNvPr>
          <p:cNvSpPr txBox="1"/>
          <p:nvPr/>
        </p:nvSpPr>
        <p:spPr>
          <a:xfrm>
            <a:off x="-2454" y="4921367"/>
            <a:ext cx="4612836" cy="369332"/>
          </a:xfrm>
          <a:prstGeom prst="rect">
            <a:avLst/>
          </a:prstGeom>
          <a:noFill/>
        </p:spPr>
        <p:txBody>
          <a:bodyPr wrap="square" rtlCol="0">
            <a:spAutoFit/>
          </a:bodyPr>
          <a:lstStyle/>
          <a:p>
            <a:r>
              <a:rPr kumimoji="1" lang="ja-JP" altLang="en-US"/>
              <a:t>電流広がりの要因</a:t>
            </a:r>
          </a:p>
        </p:txBody>
      </p:sp>
    </p:spTree>
    <p:extLst>
      <p:ext uri="{BB962C8B-B14F-4D97-AF65-F5344CB8AC3E}">
        <p14:creationId xmlns:p14="http://schemas.microsoft.com/office/powerpoint/2010/main" val="4086168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D05693-1D36-EA4D-807C-1EAA732D003D}"/>
              </a:ext>
            </a:extLst>
          </p:cNvPr>
          <p:cNvSpPr>
            <a:spLocks noGrp="1"/>
          </p:cNvSpPr>
          <p:nvPr>
            <p:ph type="sldNum" sz="quarter" idx="12"/>
          </p:nvPr>
        </p:nvSpPr>
        <p:spPr/>
        <p:txBody>
          <a:bodyPr/>
          <a:lstStyle/>
          <a:p>
            <a:fld id="{B1CF0B90-4240-4ABE-BCFA-150BA8095602}"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06ABA5A7-52CD-9C48-ABE9-23C5F0A9D5AA}"/>
              </a:ext>
            </a:extLst>
          </p:cNvPr>
          <p:cNvSpPr txBox="1"/>
          <p:nvPr/>
        </p:nvSpPr>
        <p:spPr>
          <a:xfrm>
            <a:off x="244914" y="862682"/>
            <a:ext cx="6213036"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7" name="コンテンツ プレースホルダー 2">
            <a:extLst>
              <a:ext uri="{FF2B5EF4-FFF2-40B4-BE49-F238E27FC236}">
                <a16:creationId xmlns:a16="http://schemas.microsoft.com/office/drawing/2014/main" id="{2045BCBA-2BFA-8D44-999B-DC80FA77744E}"/>
              </a:ext>
            </a:extLst>
          </p:cNvPr>
          <p:cNvSpPr>
            <a:spLocks noGrp="1"/>
          </p:cNvSpPr>
          <p:nvPr>
            <p:ph idx="1"/>
          </p:nvPr>
        </p:nvSpPr>
        <p:spPr>
          <a:xfrm>
            <a:off x="244914" y="1788370"/>
            <a:ext cx="9152997" cy="4129829"/>
          </a:xfrm>
        </p:spPr>
        <p:txBody>
          <a:bodyPr>
            <a:normAutofit fontScale="92500" lnSpcReduction="10000"/>
          </a:bodyPr>
          <a:lstStyle/>
          <a:p>
            <a:pPr marL="0" indent="0">
              <a:buNone/>
            </a:pPr>
            <a:r>
              <a:rPr kumimoji="1" lang="ja-JP" altLang="en-US" dirty="0"/>
              <a:t>リッジ導波路型レーザーの</a:t>
            </a:r>
            <a:r>
              <a:rPr kumimoji="1" lang="en-US" altLang="ja-JP" dirty="0"/>
              <a:t>IL</a:t>
            </a:r>
            <a:r>
              <a:rPr kumimoji="1" lang="ja-JP" altLang="en-US" dirty="0"/>
              <a:t>測定で判明した課題</a:t>
            </a:r>
            <a:endParaRPr kumimoji="1" lang="en-US" altLang="ja-JP" dirty="0"/>
          </a:p>
          <a:p>
            <a:pPr marL="514350" indent="-514350">
              <a:buFont typeface="+mj-ea"/>
              <a:buAutoNum type="circleNumDbPlain"/>
            </a:pPr>
            <a:r>
              <a:rPr lang="ja-JP" altLang="en-US" dirty="0"/>
              <a:t>閾値電流が高い。</a:t>
            </a:r>
            <a:endParaRPr lang="en-US" altLang="ja-JP" dirty="0"/>
          </a:p>
          <a:p>
            <a:pPr lvl="1">
              <a:buFont typeface="Wingdings" pitchFamily="2" charset="2"/>
              <a:buChar char="Ø"/>
            </a:pPr>
            <a:r>
              <a:rPr lang="ja-JP" altLang="en-US" dirty="0"/>
              <a:t>短共振器化による閾値電流の低減。</a:t>
            </a:r>
            <a:endParaRPr lang="en-US" altLang="ja-JP" dirty="0"/>
          </a:p>
          <a:p>
            <a:pPr marL="0" indent="0">
              <a:buNone/>
            </a:pPr>
            <a:endParaRPr lang="en-US" altLang="ja-JP" dirty="0"/>
          </a:p>
          <a:p>
            <a:pPr marL="0" indent="0">
              <a:buNone/>
            </a:pPr>
            <a:r>
              <a:rPr lang="ja-JP" altLang="en-US" dirty="0"/>
              <a:t>② 大電流を流すと発光強度が落ちる。</a:t>
            </a:r>
            <a:r>
              <a:rPr lang="en-US" altLang="ja-JP" dirty="0"/>
              <a:t>(</a:t>
            </a:r>
            <a:r>
              <a:rPr lang="ja-JP" altLang="en-US" dirty="0"/>
              <a:t>ドループ</a:t>
            </a:r>
            <a:r>
              <a:rPr lang="en-US" altLang="ja-JP" dirty="0"/>
              <a:t>)</a:t>
            </a:r>
          </a:p>
          <a:p>
            <a:pPr lvl="1">
              <a:buFont typeface="Wingdings" pitchFamily="2" charset="2"/>
              <a:buChar char="Ø"/>
            </a:pPr>
            <a:r>
              <a:rPr kumimoji="1" lang="ja-JP" altLang="en-US" dirty="0"/>
              <a:t>エピダウンによる温度上昇の抑制。光出力の向上。</a:t>
            </a:r>
            <a:endParaRPr kumimoji="1" lang="en-US" altLang="ja-JP" dirty="0"/>
          </a:p>
          <a:p>
            <a:pPr marL="457200" lvl="1" indent="0">
              <a:buNone/>
            </a:pPr>
            <a:endParaRPr lang="en-US" altLang="ja-JP" dirty="0"/>
          </a:p>
          <a:p>
            <a:pPr marL="0" indent="0">
              <a:buNone/>
            </a:pPr>
            <a:r>
              <a:rPr lang="ja-JP" altLang="en-US" dirty="0"/>
              <a:t>③ リッジ幅依存性がない。</a:t>
            </a:r>
            <a:endParaRPr lang="en-US" altLang="ja-JP" dirty="0"/>
          </a:p>
          <a:p>
            <a:pPr lvl="1">
              <a:buFont typeface="Wingdings" pitchFamily="2" charset="2"/>
              <a:buChar char="Ø"/>
            </a:pPr>
            <a:r>
              <a:rPr lang="en-US" altLang="ja-JP" dirty="0"/>
              <a:t>FIB</a:t>
            </a:r>
            <a:r>
              <a:rPr lang="ja-JP" altLang="en-US" dirty="0"/>
              <a:t>加工試料の測定から電流が横方向に広がっていると推測。</a:t>
            </a:r>
            <a:endParaRPr lang="en-US" altLang="ja-JP" dirty="0"/>
          </a:p>
          <a:p>
            <a:pPr lvl="1">
              <a:buFont typeface="Wingdings" pitchFamily="2" charset="2"/>
              <a:buChar char="Ø"/>
            </a:pPr>
            <a:r>
              <a:rPr lang="en-US" altLang="ja-JP" dirty="0" err="1"/>
              <a:t>InGaP</a:t>
            </a:r>
            <a:r>
              <a:rPr lang="ja-JP" altLang="en-US" dirty="0"/>
              <a:t>層が原因と考えられる。薄くすることで解消しうる。</a:t>
            </a:r>
            <a:endParaRPr lang="en-US" altLang="ja-JP" dirty="0"/>
          </a:p>
          <a:p>
            <a:pPr lvl="1">
              <a:buFont typeface="Wingdings" pitchFamily="2" charset="2"/>
              <a:buChar char="Ø"/>
            </a:pPr>
            <a:endParaRPr lang="en-US" altLang="ja-JP" dirty="0"/>
          </a:p>
          <a:p>
            <a:endParaRPr kumimoji="1" lang="ja-JP" altLang="en-US" dirty="0"/>
          </a:p>
        </p:txBody>
      </p:sp>
      <p:sp>
        <p:nvSpPr>
          <p:cNvPr id="8" name="タイトル 1">
            <a:extLst>
              <a:ext uri="{FF2B5EF4-FFF2-40B4-BE49-F238E27FC236}">
                <a16:creationId xmlns:a16="http://schemas.microsoft.com/office/drawing/2014/main" id="{B7A45D42-B95A-41F1-8C6E-D765F55FF1D9}"/>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Tree>
    <p:extLst>
      <p:ext uri="{BB962C8B-B14F-4D97-AF65-F5344CB8AC3E}">
        <p14:creationId xmlns:p14="http://schemas.microsoft.com/office/powerpoint/2010/main" val="640116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solidFill>
                  <a:srgbClr val="FF0000"/>
                </a:solidFill>
              </a:rPr>
              <a:t>短パルス注入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22</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926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375511-4D9D-F741-BC35-D06B9A854A61}"/>
              </a:ext>
            </a:extLst>
          </p:cNvPr>
          <p:cNvSpPr>
            <a:spLocks noGrp="1"/>
          </p:cNvSpPr>
          <p:nvPr>
            <p:ph type="sldNum" sz="quarter" idx="12"/>
          </p:nvPr>
        </p:nvSpPr>
        <p:spPr/>
        <p:txBody>
          <a:bodyPr/>
          <a:lstStyle/>
          <a:p>
            <a:fld id="{B1CF0B90-4240-4ABE-BCFA-150BA8095602}" type="slidenum">
              <a:rPr kumimoji="1" lang="ja-JP" altLang="en-US" smtClean="0"/>
              <a:t>23</a:t>
            </a:fld>
            <a:endParaRPr kumimoji="1" lang="ja-JP" altLang="en-US"/>
          </a:p>
        </p:txBody>
      </p:sp>
      <p:sp>
        <p:nvSpPr>
          <p:cNvPr id="5" name="タイトル 1">
            <a:extLst>
              <a:ext uri="{FF2B5EF4-FFF2-40B4-BE49-F238E27FC236}">
                <a16:creationId xmlns:a16="http://schemas.microsoft.com/office/drawing/2014/main" id="{C57A5818-8E93-2042-8BB5-ADEB5F07A62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10" name="テキスト ボックス 9">
            <a:extLst>
              <a:ext uri="{FF2B5EF4-FFF2-40B4-BE49-F238E27FC236}">
                <a16:creationId xmlns:a16="http://schemas.microsoft.com/office/drawing/2014/main" id="{F98F7529-6F24-8347-B658-A63F0EAE579B}"/>
              </a:ext>
            </a:extLst>
          </p:cNvPr>
          <p:cNvSpPr txBox="1"/>
          <p:nvPr/>
        </p:nvSpPr>
        <p:spPr>
          <a:xfrm>
            <a:off x="436782" y="1045126"/>
            <a:ext cx="8707218" cy="369332"/>
          </a:xfrm>
          <a:prstGeom prst="rect">
            <a:avLst/>
          </a:prstGeom>
          <a:noFill/>
        </p:spPr>
        <p:txBody>
          <a:bodyPr wrap="square" rtlCol="0">
            <a:spAutoFit/>
          </a:bodyPr>
          <a:lstStyle/>
          <a:p>
            <a:r>
              <a:rPr kumimoji="1" lang="ja-JP" altLang="en-US" dirty="0"/>
              <a:t>駆動条件</a:t>
            </a:r>
            <a:r>
              <a:rPr kumimoji="1" lang="en-US" altLang="ja-JP" dirty="0"/>
              <a:t> : 1</a:t>
            </a:r>
            <a:r>
              <a:rPr lang="ja-JP" altLang="en-US" dirty="0"/>
              <a:t> </a:t>
            </a:r>
            <a:r>
              <a:rPr kumimoji="1" lang="en-US" altLang="ja-JP" dirty="0"/>
              <a:t>ns</a:t>
            </a:r>
            <a:r>
              <a:rPr kumimoji="1" lang="ja-JP" altLang="en-US" dirty="0"/>
              <a:t>パルス</a:t>
            </a:r>
            <a:r>
              <a:rPr kumimoji="1" lang="en-US" altLang="ja-JP" dirty="0"/>
              <a:t>, 1 </a:t>
            </a:r>
            <a:r>
              <a:rPr kumimoji="1" lang="en-US" altLang="ja-JP" dirty="0" err="1"/>
              <a:t>μs</a:t>
            </a:r>
            <a:r>
              <a:rPr kumimoji="1" lang="ja-JP" altLang="en-US" dirty="0"/>
              <a:t>周期</a:t>
            </a:r>
            <a:r>
              <a:rPr kumimoji="1" lang="en-US" altLang="ja-JP" dirty="0"/>
              <a:t> Duty</a:t>
            </a:r>
            <a:r>
              <a:rPr kumimoji="1" lang="ja-JP" altLang="en-US" dirty="0"/>
              <a:t>比</a:t>
            </a:r>
            <a:r>
              <a:rPr kumimoji="1" lang="en-US" altLang="ja-JP" dirty="0"/>
              <a:t>1:1000</a:t>
            </a:r>
            <a:endParaRPr kumimoji="1" lang="ja-JP" altLang="en-US" dirty="0"/>
          </a:p>
        </p:txBody>
      </p:sp>
      <p:sp>
        <p:nvSpPr>
          <p:cNvPr id="11" name="テキスト ボックス 10">
            <a:extLst>
              <a:ext uri="{FF2B5EF4-FFF2-40B4-BE49-F238E27FC236}">
                <a16:creationId xmlns:a16="http://schemas.microsoft.com/office/drawing/2014/main" id="{604152E8-9ABF-2345-B568-1EC4189C2390}"/>
              </a:ext>
            </a:extLst>
          </p:cNvPr>
          <p:cNvSpPr txBox="1"/>
          <p:nvPr/>
        </p:nvSpPr>
        <p:spPr>
          <a:xfrm>
            <a:off x="1900237" y="1472684"/>
            <a:ext cx="1800225"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2F75928C-96E5-C840-B37C-54B08AAA31AD}"/>
              </a:ext>
            </a:extLst>
          </p:cNvPr>
          <p:cNvSpPr txBox="1"/>
          <p:nvPr/>
        </p:nvSpPr>
        <p:spPr>
          <a:xfrm>
            <a:off x="6181317" y="1472684"/>
            <a:ext cx="1800225" cy="369332"/>
          </a:xfrm>
          <a:prstGeom prst="rect">
            <a:avLst/>
          </a:prstGeom>
          <a:noFill/>
        </p:spPr>
        <p:txBody>
          <a:bodyPr wrap="square" rtlCol="0">
            <a:spAutoFit/>
          </a:bodyPr>
          <a:lstStyle/>
          <a:p>
            <a:r>
              <a:rPr kumimoji="1"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B38D8288-E977-1B45-85B2-596054D3D68E}"/>
              </a:ext>
            </a:extLst>
          </p:cNvPr>
          <p:cNvSpPr txBox="1"/>
          <p:nvPr/>
        </p:nvSpPr>
        <p:spPr>
          <a:xfrm>
            <a:off x="300038" y="583461"/>
            <a:ext cx="3886200" cy="369332"/>
          </a:xfrm>
          <a:prstGeom prst="rect">
            <a:avLst/>
          </a:prstGeom>
          <a:noFill/>
        </p:spPr>
        <p:txBody>
          <a:bodyPr wrap="square" rtlCol="0">
            <a:spAutoFit/>
          </a:bodyPr>
          <a:lstStyle/>
          <a:p>
            <a:r>
              <a:rPr kumimoji="1" lang="en-US" altLang="ja-JP" dirty="0"/>
              <a:t>IL</a:t>
            </a:r>
            <a:r>
              <a:rPr kumimoji="1" lang="ja-JP" altLang="en-US"/>
              <a:t>カーブの結果</a:t>
            </a:r>
          </a:p>
        </p:txBody>
      </p:sp>
      <p:pic>
        <p:nvPicPr>
          <p:cNvPr id="2" name="図 1">
            <a:extLst>
              <a:ext uri="{FF2B5EF4-FFF2-40B4-BE49-F238E27FC236}">
                <a16:creationId xmlns:a16="http://schemas.microsoft.com/office/drawing/2014/main" id="{1BBB8B68-2B12-4054-80D1-F2B0FB2C48EC}"/>
              </a:ext>
            </a:extLst>
          </p:cNvPr>
          <p:cNvPicPr>
            <a:picLocks noChangeAspect="1"/>
          </p:cNvPicPr>
          <p:nvPr/>
        </p:nvPicPr>
        <p:blipFill>
          <a:blip r:embed="rId2"/>
          <a:stretch>
            <a:fillRect/>
          </a:stretch>
        </p:blipFill>
        <p:spPr>
          <a:xfrm>
            <a:off x="85976" y="1748973"/>
            <a:ext cx="4775653" cy="3551187"/>
          </a:xfrm>
          <a:prstGeom prst="rect">
            <a:avLst/>
          </a:prstGeom>
        </p:spPr>
      </p:pic>
      <p:pic>
        <p:nvPicPr>
          <p:cNvPr id="3" name="図 2">
            <a:extLst>
              <a:ext uri="{FF2B5EF4-FFF2-40B4-BE49-F238E27FC236}">
                <a16:creationId xmlns:a16="http://schemas.microsoft.com/office/drawing/2014/main" id="{86C05EAA-AC8B-450A-BC0E-674513BBD811}"/>
              </a:ext>
            </a:extLst>
          </p:cNvPr>
          <p:cNvPicPr>
            <a:picLocks noChangeAspect="1"/>
          </p:cNvPicPr>
          <p:nvPr/>
        </p:nvPicPr>
        <p:blipFill>
          <a:blip r:embed="rId3"/>
          <a:stretch>
            <a:fillRect/>
          </a:stretch>
        </p:blipFill>
        <p:spPr>
          <a:xfrm>
            <a:off x="4504985" y="1748973"/>
            <a:ext cx="4851893" cy="3551187"/>
          </a:xfrm>
          <a:prstGeom prst="rect">
            <a:avLst/>
          </a:prstGeom>
        </p:spPr>
      </p:pic>
    </p:spTree>
    <p:extLst>
      <p:ext uri="{BB962C8B-B14F-4D97-AF65-F5344CB8AC3E}">
        <p14:creationId xmlns:p14="http://schemas.microsoft.com/office/powerpoint/2010/main" val="129178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910F4F68-7812-4E61-9D78-67DFC7537CE5}"/>
              </a:ext>
            </a:extLst>
          </p:cNvPr>
          <p:cNvPicPr>
            <a:picLocks noChangeAspect="1"/>
          </p:cNvPicPr>
          <p:nvPr/>
        </p:nvPicPr>
        <p:blipFill>
          <a:blip r:embed="rId2"/>
          <a:stretch>
            <a:fillRect/>
          </a:stretch>
        </p:blipFill>
        <p:spPr>
          <a:xfrm rot="5400000">
            <a:off x="5483900" y="2578564"/>
            <a:ext cx="3021588" cy="1779840"/>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24</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3</a:t>
            </a:r>
            <a:r>
              <a:rPr lang="ja-JP" altLang="en-US"/>
              <a:t>周期試料の結果</a:t>
            </a:r>
            <a:endParaRPr kumimoji="1" lang="ja-JP" altLang="en-US"/>
          </a:p>
        </p:txBody>
      </p:sp>
      <p:pic>
        <p:nvPicPr>
          <p:cNvPr id="8" name="図 7">
            <a:extLst>
              <a:ext uri="{FF2B5EF4-FFF2-40B4-BE49-F238E27FC236}">
                <a16:creationId xmlns:a16="http://schemas.microsoft.com/office/drawing/2014/main" id="{D2218A1E-FF29-6B41-8EFB-2210A2F99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6" y="731846"/>
            <a:ext cx="5034374" cy="2193912"/>
          </a:xfrm>
          <a:prstGeom prst="rect">
            <a:avLst/>
          </a:prstGeom>
        </p:spPr>
      </p:pic>
      <p:pic>
        <p:nvPicPr>
          <p:cNvPr id="10" name="図 9">
            <a:extLst>
              <a:ext uri="{FF2B5EF4-FFF2-40B4-BE49-F238E27FC236}">
                <a16:creationId xmlns:a16="http://schemas.microsoft.com/office/drawing/2014/main" id="{39E17375-6F70-8C43-A988-5088508AF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1" y="2870322"/>
            <a:ext cx="5230519" cy="1924015"/>
          </a:xfrm>
          <a:prstGeom prst="rect">
            <a:avLst/>
          </a:prstGeom>
        </p:spPr>
      </p:pic>
      <p:pic>
        <p:nvPicPr>
          <p:cNvPr id="12" name="図 11">
            <a:extLst>
              <a:ext uri="{FF2B5EF4-FFF2-40B4-BE49-F238E27FC236}">
                <a16:creationId xmlns:a16="http://schemas.microsoft.com/office/drawing/2014/main" id="{98FD6434-CAAC-0B42-B3E1-5FF93AD0B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8" y="4809138"/>
            <a:ext cx="5230519" cy="1998326"/>
          </a:xfrm>
          <a:prstGeom prst="rect">
            <a:avLst/>
          </a:prstGeom>
        </p:spPr>
      </p:pic>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L=200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L=100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6615" y="5526321"/>
            <a:ext cx="3994526" cy="830997"/>
          </a:xfrm>
          <a:prstGeom prst="rect">
            <a:avLst/>
          </a:prstGeom>
          <a:noFill/>
        </p:spPr>
        <p:txBody>
          <a:bodyPr wrap="square" rtlCol="0">
            <a:spAutoFit/>
          </a:bodyPr>
          <a:lstStyle/>
          <a:p>
            <a:r>
              <a:rPr kumimoji="1" lang="ja-JP" altLang="en-US" sz="1600" dirty="0"/>
              <a:t>励起強度を大きくしても立ち上がりが</a:t>
            </a:r>
            <a:endParaRPr kumimoji="1" lang="en-US" altLang="ja-JP" sz="1600" dirty="0"/>
          </a:p>
          <a:p>
            <a:r>
              <a:rPr kumimoji="1" lang="ja-JP" altLang="en-US" sz="1600" dirty="0"/>
              <a:t>早くならない。ピーク強度も増加し</a:t>
            </a:r>
            <a:r>
              <a:rPr lang="ja-JP" altLang="en-US" sz="1600" dirty="0"/>
              <a:t>ない。</a:t>
            </a:r>
            <a:endParaRPr lang="en-US" altLang="ja-JP" sz="1600" dirty="0"/>
          </a:p>
          <a:p>
            <a:r>
              <a:rPr kumimoji="1" lang="ja-JP" altLang="en-US" sz="1600" dirty="0"/>
              <a:t>→電気パルスが正しく印加されていない</a:t>
            </a:r>
            <a:r>
              <a:rPr lang="ja-JP" altLang="en-US" sz="1600" dirty="0"/>
              <a:t>。</a:t>
            </a:r>
            <a:endParaRPr kumimoji="1" lang="en-US" altLang="ja-JP" sz="1600" dirty="0"/>
          </a:p>
        </p:txBody>
      </p:sp>
      <p:sp>
        <p:nvSpPr>
          <p:cNvPr id="21" name="テキスト ボックス 20">
            <a:extLst>
              <a:ext uri="{FF2B5EF4-FFF2-40B4-BE49-F238E27FC236}">
                <a16:creationId xmlns:a16="http://schemas.microsoft.com/office/drawing/2014/main" id="{60CC833C-B259-7241-B65E-51E9B1B0267B}"/>
              </a:ext>
            </a:extLst>
          </p:cNvPr>
          <p:cNvSpPr txBox="1"/>
          <p:nvPr/>
        </p:nvSpPr>
        <p:spPr>
          <a:xfrm>
            <a:off x="6120827" y="5074715"/>
            <a:ext cx="3124962" cy="461665"/>
          </a:xfrm>
          <a:prstGeom prst="rect">
            <a:avLst/>
          </a:prstGeom>
          <a:noFill/>
        </p:spPr>
        <p:txBody>
          <a:bodyPr wrap="square" rtlCol="0">
            <a:spAutoFit/>
          </a:bodyPr>
          <a:lstStyle/>
          <a:p>
            <a:r>
              <a:rPr kumimoji="1" lang="en-US" altLang="ja-JP" sz="1200" dirty="0"/>
              <a:t>3</a:t>
            </a:r>
            <a:r>
              <a:rPr kumimoji="1" lang="ja-JP" altLang="en-US" sz="1200" dirty="0"/>
              <a:t>周期試料の短パルス電流注入のマウント</a:t>
            </a:r>
            <a:r>
              <a:rPr kumimoji="1" lang="en-US" altLang="ja-JP" sz="1200" dirty="0"/>
              <a:t> (L=300 </a:t>
            </a:r>
            <a:r>
              <a:rPr kumimoji="1" lang="en-US" altLang="ja-JP" sz="1200" dirty="0" err="1"/>
              <a:t>μm</a:t>
            </a:r>
            <a:r>
              <a:rPr kumimoji="1" lang="en-US" altLang="ja-JP" sz="1200" dirty="0"/>
              <a:t>)</a:t>
            </a:r>
            <a:endParaRPr kumimoji="1" lang="ja-JP" altLang="en-US" sz="1200" dirty="0"/>
          </a:p>
        </p:txBody>
      </p:sp>
      <p:sp>
        <p:nvSpPr>
          <p:cNvPr id="2" name="テキスト ボックス 1">
            <a:extLst>
              <a:ext uri="{FF2B5EF4-FFF2-40B4-BE49-F238E27FC236}">
                <a16:creationId xmlns:a16="http://schemas.microsoft.com/office/drawing/2014/main" id="{BEE34059-CFF5-4779-B389-5D2889EDFA57}"/>
              </a:ext>
            </a:extLst>
          </p:cNvPr>
          <p:cNvSpPr txBox="1"/>
          <p:nvPr/>
        </p:nvSpPr>
        <p:spPr>
          <a:xfrm>
            <a:off x="7388119" y="4491989"/>
            <a:ext cx="2497666" cy="307777"/>
          </a:xfrm>
          <a:prstGeom prst="rect">
            <a:avLst/>
          </a:prstGeom>
          <a:noFill/>
        </p:spPr>
        <p:txBody>
          <a:bodyPr wrap="square" rtlCol="0">
            <a:spAutoFit/>
          </a:bodyPr>
          <a:lstStyle/>
          <a:p>
            <a:r>
              <a:rPr lang="ja-JP" altLang="en-US" sz="1400" dirty="0"/>
              <a:t>同軸ケーブルの芯線</a:t>
            </a:r>
            <a:endParaRPr kumimoji="1" lang="ja-JP" altLang="en-US" sz="1400" dirty="0"/>
          </a:p>
        </p:txBody>
      </p:sp>
      <p:cxnSp>
        <p:nvCxnSpPr>
          <p:cNvPr id="7" name="直線矢印コネクタ 6">
            <a:extLst>
              <a:ext uri="{FF2B5EF4-FFF2-40B4-BE49-F238E27FC236}">
                <a16:creationId xmlns:a16="http://schemas.microsoft.com/office/drawing/2014/main" id="{9F75D10C-8EC0-4A95-9269-EA8D9A65BAA1}"/>
              </a:ext>
            </a:extLst>
          </p:cNvPr>
          <p:cNvCxnSpPr>
            <a:cxnSpLocks/>
          </p:cNvCxnSpPr>
          <p:nvPr/>
        </p:nvCxnSpPr>
        <p:spPr>
          <a:xfrm flipH="1" flipV="1">
            <a:off x="7860109" y="4304663"/>
            <a:ext cx="124851" cy="224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740BAF63-23AD-4A7E-8FAB-991689C64C3F}"/>
              </a:ext>
            </a:extLst>
          </p:cNvPr>
          <p:cNvPicPr>
            <a:picLocks noChangeAspect="1"/>
          </p:cNvPicPr>
          <p:nvPr/>
        </p:nvPicPr>
        <p:blipFill rotWithShape="1">
          <a:blip r:embed="rId6"/>
          <a:srcRect l="41018" t="27589" b="38472"/>
          <a:stretch/>
        </p:blipFill>
        <p:spPr>
          <a:xfrm>
            <a:off x="6030883" y="421971"/>
            <a:ext cx="3071496" cy="1325563"/>
          </a:xfrm>
          <a:prstGeom prst="rect">
            <a:avLst/>
          </a:prstGeom>
        </p:spPr>
      </p:pic>
      <p:cxnSp>
        <p:nvCxnSpPr>
          <p:cNvPr id="17" name="直線矢印コネクタ 16">
            <a:extLst>
              <a:ext uri="{FF2B5EF4-FFF2-40B4-BE49-F238E27FC236}">
                <a16:creationId xmlns:a16="http://schemas.microsoft.com/office/drawing/2014/main" id="{F19AC647-0D96-4C47-9066-C67F51E36E85}"/>
              </a:ext>
            </a:extLst>
          </p:cNvPr>
          <p:cNvCxnSpPr>
            <a:cxnSpLocks/>
          </p:cNvCxnSpPr>
          <p:nvPr/>
        </p:nvCxnSpPr>
        <p:spPr>
          <a:xfrm flipH="1">
            <a:off x="5859391" y="3601786"/>
            <a:ext cx="477546" cy="766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テキスト ボックス 18">
            <a:extLst>
              <a:ext uri="{FF2B5EF4-FFF2-40B4-BE49-F238E27FC236}">
                <a16:creationId xmlns:a16="http://schemas.microsoft.com/office/drawing/2014/main" id="{85E305C9-A8D0-45F1-B9EE-98DA0B082421}"/>
              </a:ext>
            </a:extLst>
          </p:cNvPr>
          <p:cNvSpPr txBox="1"/>
          <p:nvPr/>
        </p:nvSpPr>
        <p:spPr>
          <a:xfrm>
            <a:off x="5697012" y="3233968"/>
            <a:ext cx="307416" cy="369332"/>
          </a:xfrm>
          <a:prstGeom prst="rect">
            <a:avLst/>
          </a:prstGeom>
          <a:noFill/>
        </p:spPr>
        <p:txBody>
          <a:bodyPr wrap="square" rtlCol="0">
            <a:spAutoFit/>
          </a:bodyPr>
          <a:lstStyle/>
          <a:p>
            <a:r>
              <a:rPr lang="ja-JP" altLang="en-US" dirty="0"/>
              <a:t>光</a:t>
            </a:r>
            <a:endParaRPr kumimoji="1" lang="ja-JP" altLang="en-US" dirty="0"/>
          </a:p>
        </p:txBody>
      </p:sp>
      <p:sp>
        <p:nvSpPr>
          <p:cNvPr id="24" name="テキスト ボックス 23">
            <a:extLst>
              <a:ext uri="{FF2B5EF4-FFF2-40B4-BE49-F238E27FC236}">
                <a16:creationId xmlns:a16="http://schemas.microsoft.com/office/drawing/2014/main" id="{869CDCFD-A829-4DCC-891A-EE21B091B838}"/>
              </a:ext>
            </a:extLst>
          </p:cNvPr>
          <p:cNvSpPr txBox="1"/>
          <p:nvPr/>
        </p:nvSpPr>
        <p:spPr>
          <a:xfrm>
            <a:off x="6646775" y="1013915"/>
            <a:ext cx="2497666" cy="307777"/>
          </a:xfrm>
          <a:prstGeom prst="rect">
            <a:avLst/>
          </a:prstGeom>
          <a:noFill/>
        </p:spPr>
        <p:txBody>
          <a:bodyPr wrap="square" rtlCol="0">
            <a:spAutoFit/>
          </a:bodyPr>
          <a:lstStyle/>
          <a:p>
            <a:r>
              <a:rPr lang="ja-JP" altLang="en-US" sz="1400" dirty="0"/>
              <a:t>同軸ケーブル</a:t>
            </a:r>
            <a:endParaRPr kumimoji="1" lang="ja-JP" altLang="en-US" sz="1400" dirty="0"/>
          </a:p>
        </p:txBody>
      </p:sp>
    </p:spTree>
    <p:extLst>
      <p:ext uri="{BB962C8B-B14F-4D97-AF65-F5344CB8AC3E}">
        <p14:creationId xmlns:p14="http://schemas.microsoft.com/office/powerpoint/2010/main" val="373356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031B9D9-F6E7-FF4E-BC48-9858AF11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8" y="4869913"/>
            <a:ext cx="5322644" cy="1966626"/>
          </a:xfrm>
          <a:prstGeom prst="rect">
            <a:avLst/>
          </a:prstGeom>
        </p:spPr>
      </p:pic>
      <p:pic>
        <p:nvPicPr>
          <p:cNvPr id="9" name="図 8">
            <a:extLst>
              <a:ext uri="{FF2B5EF4-FFF2-40B4-BE49-F238E27FC236}">
                <a16:creationId xmlns:a16="http://schemas.microsoft.com/office/drawing/2014/main" id="{38443F66-5C7A-BF40-9098-446223E5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 y="2868035"/>
            <a:ext cx="5193792" cy="2033837"/>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25</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10</a:t>
            </a:r>
            <a:r>
              <a:rPr lang="ja-JP" altLang="en-US"/>
              <a:t>周期試料の結果</a:t>
            </a:r>
            <a:endParaRPr kumimoji="1" lang="ja-JP" altLang="en-US"/>
          </a:p>
        </p:txBody>
      </p:sp>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L=400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L=500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2260" y="5740558"/>
            <a:ext cx="3994526" cy="369332"/>
          </a:xfrm>
          <a:prstGeom prst="rect">
            <a:avLst/>
          </a:prstGeom>
          <a:noFill/>
        </p:spPr>
        <p:txBody>
          <a:bodyPr wrap="square" rtlCol="0">
            <a:spAutoFit/>
          </a:bodyPr>
          <a:lstStyle/>
          <a:p>
            <a:r>
              <a:rPr lang="ja-JP" altLang="en-US" dirty="0"/>
              <a:t>典型的な利得スイッチングパルス</a:t>
            </a:r>
            <a:endParaRPr kumimoji="1" lang="en-US" altLang="ja-JP" dirty="0"/>
          </a:p>
        </p:txBody>
      </p:sp>
      <p:pic>
        <p:nvPicPr>
          <p:cNvPr id="3" name="図 2">
            <a:extLst>
              <a:ext uri="{FF2B5EF4-FFF2-40B4-BE49-F238E27FC236}">
                <a16:creationId xmlns:a16="http://schemas.microsoft.com/office/drawing/2014/main" id="{46D6811E-A85F-C74C-8B8B-E8985BD3A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68" y="872043"/>
            <a:ext cx="5322644" cy="2017002"/>
          </a:xfrm>
          <a:prstGeom prst="rect">
            <a:avLst/>
          </a:prstGeom>
        </p:spPr>
      </p:pic>
      <p:grpSp>
        <p:nvGrpSpPr>
          <p:cNvPr id="25" name="グループ化 24">
            <a:extLst>
              <a:ext uri="{FF2B5EF4-FFF2-40B4-BE49-F238E27FC236}">
                <a16:creationId xmlns:a16="http://schemas.microsoft.com/office/drawing/2014/main" id="{B4DD23E8-D579-43C5-813E-FEE7D798CFAF}"/>
              </a:ext>
            </a:extLst>
          </p:cNvPr>
          <p:cNvGrpSpPr/>
          <p:nvPr/>
        </p:nvGrpSpPr>
        <p:grpSpPr>
          <a:xfrm>
            <a:off x="7391185" y="448521"/>
            <a:ext cx="1908548" cy="1972009"/>
            <a:chOff x="4080230" y="226563"/>
            <a:chExt cx="1908548" cy="1972009"/>
          </a:xfrm>
        </p:grpSpPr>
        <p:pic>
          <p:nvPicPr>
            <p:cNvPr id="26" name="図 25">
              <a:extLst>
                <a:ext uri="{FF2B5EF4-FFF2-40B4-BE49-F238E27FC236}">
                  <a16:creationId xmlns:a16="http://schemas.microsoft.com/office/drawing/2014/main" id="{C0275F92-A95A-48C8-A0C5-A9F9F728281A}"/>
                </a:ext>
              </a:extLst>
            </p:cNvPr>
            <p:cNvPicPr>
              <a:picLocks noChangeAspect="1"/>
            </p:cNvPicPr>
            <p:nvPr/>
          </p:nvPicPr>
          <p:blipFill rotWithShape="1">
            <a:blip r:embed="rId5">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27" name="直線コネクタ 26">
              <a:extLst>
                <a:ext uri="{FF2B5EF4-FFF2-40B4-BE49-F238E27FC236}">
                  <a16:creationId xmlns:a16="http://schemas.microsoft.com/office/drawing/2014/main" id="{4B42EFB9-BE5A-4FDD-9579-5A413BAD224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C31D835-899C-4E38-86D0-DB2E26B18425}"/>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grpSp>
        <p:nvGrpSpPr>
          <p:cNvPr id="10" name="グループ化 9">
            <a:extLst>
              <a:ext uri="{FF2B5EF4-FFF2-40B4-BE49-F238E27FC236}">
                <a16:creationId xmlns:a16="http://schemas.microsoft.com/office/drawing/2014/main" id="{D52CE9B2-EF14-4C73-94AE-031A5C75417A}"/>
              </a:ext>
            </a:extLst>
          </p:cNvPr>
          <p:cNvGrpSpPr/>
          <p:nvPr/>
        </p:nvGrpSpPr>
        <p:grpSpPr>
          <a:xfrm>
            <a:off x="5975761" y="2236006"/>
            <a:ext cx="3410278" cy="3297894"/>
            <a:chOff x="6040541" y="377211"/>
            <a:chExt cx="3410278" cy="3297894"/>
          </a:xfrm>
        </p:grpSpPr>
        <p:pic>
          <p:nvPicPr>
            <p:cNvPr id="17" name="図 16">
              <a:extLst>
                <a:ext uri="{FF2B5EF4-FFF2-40B4-BE49-F238E27FC236}">
                  <a16:creationId xmlns:a16="http://schemas.microsoft.com/office/drawing/2014/main" id="{D9F54C2B-770D-4416-97B7-ABBFB2432306}"/>
                </a:ext>
              </a:extLst>
            </p:cNvPr>
            <p:cNvPicPr>
              <a:picLocks noChangeAspect="1"/>
            </p:cNvPicPr>
            <p:nvPr/>
          </p:nvPicPr>
          <p:blipFill rotWithShape="1">
            <a:blip r:embed="rId6">
              <a:extLst>
                <a:ext uri="{28A0092B-C50C-407E-A947-70E740481C1C}">
                  <a14:useLocalDpi xmlns:a14="http://schemas.microsoft.com/office/drawing/2010/main" val="0"/>
                </a:ext>
              </a:extLst>
            </a:blip>
            <a:srcRect l="30980" r="-10858" b="8978"/>
            <a:stretch/>
          </p:blipFill>
          <p:spPr>
            <a:xfrm>
              <a:off x="6168567" y="377211"/>
              <a:ext cx="3282252" cy="3297894"/>
            </a:xfrm>
            <a:prstGeom prst="rect">
              <a:avLst/>
            </a:prstGeom>
          </p:spPr>
        </p:pic>
        <p:cxnSp>
          <p:nvCxnSpPr>
            <p:cNvPr id="20" name="直線コネクタ 19">
              <a:extLst>
                <a:ext uri="{FF2B5EF4-FFF2-40B4-BE49-F238E27FC236}">
                  <a16:creationId xmlns:a16="http://schemas.microsoft.com/office/drawing/2014/main" id="{AF8378AE-E20B-4B8C-B9D6-571A7F100E80}"/>
                </a:ext>
              </a:extLst>
            </p:cNvPr>
            <p:cNvCxnSpPr>
              <a:cxnSpLocks/>
            </p:cNvCxnSpPr>
            <p:nvPr/>
          </p:nvCxnSpPr>
          <p:spPr>
            <a:xfrm>
              <a:off x="7665637" y="1964369"/>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0A9DF87-9E2D-4540-85BD-C70F77D0EBA8}"/>
                </a:ext>
              </a:extLst>
            </p:cNvPr>
            <p:cNvSpPr txBox="1"/>
            <p:nvPr/>
          </p:nvSpPr>
          <p:spPr>
            <a:xfrm>
              <a:off x="7856880" y="1812422"/>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23" name="直線コネクタ 22">
              <a:extLst>
                <a:ext uri="{FF2B5EF4-FFF2-40B4-BE49-F238E27FC236}">
                  <a16:creationId xmlns:a16="http://schemas.microsoft.com/office/drawing/2014/main" id="{D25BB46C-2AB4-44C9-96C4-0850C1531343}"/>
                </a:ext>
              </a:extLst>
            </p:cNvPr>
            <p:cNvCxnSpPr>
              <a:cxnSpLocks/>
            </p:cNvCxnSpPr>
            <p:nvPr/>
          </p:nvCxnSpPr>
          <p:spPr>
            <a:xfrm>
              <a:off x="7809693" y="2794596"/>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9434911-3D9F-4748-AE2D-8D712D845896}"/>
                </a:ext>
              </a:extLst>
            </p:cNvPr>
            <p:cNvSpPr txBox="1"/>
            <p:nvPr/>
          </p:nvSpPr>
          <p:spPr>
            <a:xfrm>
              <a:off x="7665637" y="2435893"/>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cxnSp>
          <p:nvCxnSpPr>
            <p:cNvPr id="29" name="直線矢印コネクタ 28">
              <a:extLst>
                <a:ext uri="{FF2B5EF4-FFF2-40B4-BE49-F238E27FC236}">
                  <a16:creationId xmlns:a16="http://schemas.microsoft.com/office/drawing/2014/main" id="{4F5E82CC-CC06-4133-A72D-1BCAB7C13E75}"/>
                </a:ext>
              </a:extLst>
            </p:cNvPr>
            <p:cNvCxnSpPr>
              <a:cxnSpLocks/>
            </p:cNvCxnSpPr>
            <p:nvPr/>
          </p:nvCxnSpPr>
          <p:spPr>
            <a:xfrm flipH="1" flipV="1">
              <a:off x="6040541" y="1691243"/>
              <a:ext cx="477546" cy="210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テキスト ボックス 29">
              <a:extLst>
                <a:ext uri="{FF2B5EF4-FFF2-40B4-BE49-F238E27FC236}">
                  <a16:creationId xmlns:a16="http://schemas.microsoft.com/office/drawing/2014/main" id="{40AF6AF0-B117-43A2-AF9C-AE6B27C649CB}"/>
                </a:ext>
              </a:extLst>
            </p:cNvPr>
            <p:cNvSpPr txBox="1"/>
            <p:nvPr/>
          </p:nvSpPr>
          <p:spPr>
            <a:xfrm>
              <a:off x="6064750" y="1350430"/>
              <a:ext cx="307416" cy="369332"/>
            </a:xfrm>
            <a:prstGeom prst="rect">
              <a:avLst/>
            </a:prstGeom>
            <a:noFill/>
          </p:spPr>
          <p:txBody>
            <a:bodyPr wrap="square" rtlCol="0">
              <a:spAutoFit/>
            </a:bodyPr>
            <a:lstStyle/>
            <a:p>
              <a:r>
                <a:rPr lang="ja-JP" altLang="en-US" dirty="0"/>
                <a:t>光</a:t>
              </a:r>
              <a:endParaRPr kumimoji="1" lang="ja-JP" altLang="en-US" dirty="0"/>
            </a:p>
          </p:txBody>
        </p:sp>
      </p:grpSp>
      <p:pic>
        <p:nvPicPr>
          <p:cNvPr id="7" name="図 6">
            <a:extLst>
              <a:ext uri="{FF2B5EF4-FFF2-40B4-BE49-F238E27FC236}">
                <a16:creationId xmlns:a16="http://schemas.microsoft.com/office/drawing/2014/main" id="{BA6B3E4F-F745-426B-863D-C566E9D2A5F3}"/>
              </a:ext>
            </a:extLst>
          </p:cNvPr>
          <p:cNvPicPr>
            <a:picLocks noChangeAspect="1"/>
          </p:cNvPicPr>
          <p:nvPr/>
        </p:nvPicPr>
        <p:blipFill rotWithShape="1">
          <a:blip r:embed="rId7">
            <a:extLst>
              <a:ext uri="{28A0092B-C50C-407E-A947-70E740481C1C}">
                <a14:useLocalDpi xmlns:a14="http://schemas.microsoft.com/office/drawing/2010/main" val="0"/>
              </a:ext>
            </a:extLst>
          </a:blip>
          <a:srcRect l="32717" t="15267" r="17037" b="20919"/>
          <a:stretch/>
        </p:blipFill>
        <p:spPr>
          <a:xfrm rot="5400000">
            <a:off x="5319343" y="496822"/>
            <a:ext cx="2033837" cy="1937235"/>
          </a:xfrm>
          <a:prstGeom prst="rect">
            <a:avLst/>
          </a:prstGeom>
        </p:spPr>
      </p:pic>
      <p:sp>
        <p:nvSpPr>
          <p:cNvPr id="22" name="テキスト ボックス 21">
            <a:extLst>
              <a:ext uri="{FF2B5EF4-FFF2-40B4-BE49-F238E27FC236}">
                <a16:creationId xmlns:a16="http://schemas.microsoft.com/office/drawing/2014/main" id="{41E95708-BBFB-0B46-B400-36BF30324873}"/>
              </a:ext>
            </a:extLst>
          </p:cNvPr>
          <p:cNvSpPr txBox="1"/>
          <p:nvPr/>
        </p:nvSpPr>
        <p:spPr>
          <a:xfrm>
            <a:off x="7983557" y="477967"/>
            <a:ext cx="1671066" cy="369332"/>
          </a:xfrm>
          <a:prstGeom prst="rect">
            <a:avLst/>
          </a:prstGeom>
          <a:noFill/>
        </p:spPr>
        <p:txBody>
          <a:bodyPr wrap="square" rtlCol="0">
            <a:spAutoFit/>
          </a:bodyPr>
          <a:lstStyle/>
          <a:p>
            <a:r>
              <a:rPr lang="en-US" altLang="ja-JP" dirty="0"/>
              <a:t>TO </a:t>
            </a:r>
            <a:r>
              <a:rPr kumimoji="1" lang="en-US" altLang="ja-JP" dirty="0"/>
              <a:t>CAN </a:t>
            </a:r>
            <a:endParaRPr kumimoji="1" lang="ja-JP" altLang="en-US" dirty="0"/>
          </a:p>
        </p:txBody>
      </p:sp>
      <p:sp>
        <p:nvSpPr>
          <p:cNvPr id="11" name="テキスト ボックス 10">
            <a:extLst>
              <a:ext uri="{FF2B5EF4-FFF2-40B4-BE49-F238E27FC236}">
                <a16:creationId xmlns:a16="http://schemas.microsoft.com/office/drawing/2014/main" id="{4B68A387-828C-490E-97F8-C75FBA3CFB2F}"/>
              </a:ext>
            </a:extLst>
          </p:cNvPr>
          <p:cNvSpPr txBox="1"/>
          <p:nvPr/>
        </p:nvSpPr>
        <p:spPr>
          <a:xfrm>
            <a:off x="6204281" y="1310363"/>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SMA</a:t>
            </a:r>
            <a:r>
              <a:rPr kumimoji="1" lang="ja-JP" altLang="en-US" sz="1200" b="1" dirty="0">
                <a:ln w="9525">
                  <a:solidFill>
                    <a:schemeClr val="accent1"/>
                  </a:solidFill>
                  <a:prstDash val="solid"/>
                </a:ln>
                <a:solidFill>
                  <a:schemeClr val="bg1"/>
                </a:solidFill>
              </a:rPr>
              <a:t>コネクタ</a:t>
            </a:r>
          </a:p>
        </p:txBody>
      </p:sp>
      <p:sp>
        <p:nvSpPr>
          <p:cNvPr id="31" name="テキスト ボックス 30">
            <a:extLst>
              <a:ext uri="{FF2B5EF4-FFF2-40B4-BE49-F238E27FC236}">
                <a16:creationId xmlns:a16="http://schemas.microsoft.com/office/drawing/2014/main" id="{4050858C-326B-41FD-88D9-450171C7B63F}"/>
              </a:ext>
            </a:extLst>
          </p:cNvPr>
          <p:cNvSpPr txBox="1"/>
          <p:nvPr/>
        </p:nvSpPr>
        <p:spPr>
          <a:xfrm>
            <a:off x="5262260" y="1351140"/>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TO</a:t>
            </a:r>
            <a:r>
              <a:rPr lang="ja-JP" altLang="en-US" sz="1200" b="1" dirty="0">
                <a:ln w="9525">
                  <a:solidFill>
                    <a:schemeClr val="accent1"/>
                  </a:solidFill>
                  <a:prstDash val="solid"/>
                </a:ln>
                <a:solidFill>
                  <a:schemeClr val="bg1"/>
                </a:solidFill>
              </a:rPr>
              <a:t> </a:t>
            </a:r>
            <a:r>
              <a:rPr lang="en-US" altLang="ja-JP" sz="1200" b="1" dirty="0">
                <a:ln w="9525">
                  <a:solidFill>
                    <a:schemeClr val="accent1"/>
                  </a:solidFill>
                  <a:prstDash val="solid"/>
                </a:ln>
                <a:solidFill>
                  <a:schemeClr val="bg1"/>
                </a:solidFill>
              </a:rPr>
              <a:t>CAN</a:t>
            </a:r>
            <a:endParaRPr kumimoji="1" lang="ja-JP" altLang="en-US" sz="1200" b="1" dirty="0">
              <a:ln w="9525">
                <a:solidFill>
                  <a:schemeClr val="accent1"/>
                </a:solidFill>
                <a:prstDash val="solid"/>
              </a:ln>
              <a:solidFill>
                <a:schemeClr val="bg1"/>
              </a:solidFill>
            </a:endParaRPr>
          </a:p>
        </p:txBody>
      </p:sp>
      <p:sp>
        <p:nvSpPr>
          <p:cNvPr id="32" name="テキスト ボックス 31">
            <a:extLst>
              <a:ext uri="{FF2B5EF4-FFF2-40B4-BE49-F238E27FC236}">
                <a16:creationId xmlns:a16="http://schemas.microsoft.com/office/drawing/2014/main" id="{2E44032E-73AB-4E16-90DB-52CA81118124}"/>
              </a:ext>
            </a:extLst>
          </p:cNvPr>
          <p:cNvSpPr txBox="1"/>
          <p:nvPr/>
        </p:nvSpPr>
        <p:spPr>
          <a:xfrm>
            <a:off x="5828704" y="5286402"/>
            <a:ext cx="3124962" cy="276999"/>
          </a:xfrm>
          <a:prstGeom prst="rect">
            <a:avLst/>
          </a:prstGeom>
          <a:noFill/>
        </p:spPr>
        <p:txBody>
          <a:bodyPr wrap="square" rtlCol="0">
            <a:spAutoFit/>
          </a:bodyPr>
          <a:lstStyle/>
          <a:p>
            <a:r>
              <a:rPr kumimoji="1" lang="en-US" altLang="ja-JP" sz="1200" dirty="0"/>
              <a:t>10</a:t>
            </a:r>
            <a:r>
              <a:rPr kumimoji="1" lang="ja-JP" altLang="en-US" sz="1200" dirty="0"/>
              <a:t>周期試料の短パルス電流注入</a:t>
            </a:r>
            <a:r>
              <a:rPr lang="ja-JP" altLang="en-US" sz="1200" dirty="0"/>
              <a:t>マウント</a:t>
            </a:r>
            <a:endParaRPr kumimoji="1" lang="ja-JP" altLang="en-US" sz="1200" dirty="0"/>
          </a:p>
        </p:txBody>
      </p:sp>
    </p:spTree>
    <p:extLst>
      <p:ext uri="{BB962C8B-B14F-4D97-AF65-F5344CB8AC3E}">
        <p14:creationId xmlns:p14="http://schemas.microsoft.com/office/powerpoint/2010/main" val="1660168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0585D7A-96B6-3942-A7D2-87344AE155BB}"/>
              </a:ext>
            </a:extLst>
          </p:cNvPr>
          <p:cNvSpPr>
            <a:spLocks noGrp="1"/>
          </p:cNvSpPr>
          <p:nvPr>
            <p:ph type="sldNum" sz="quarter" idx="12"/>
          </p:nvPr>
        </p:nvSpPr>
        <p:spPr/>
        <p:txBody>
          <a:bodyPr/>
          <a:lstStyle/>
          <a:p>
            <a:fld id="{B1CF0B90-4240-4ABE-BCFA-150BA8095602}" type="slidenum">
              <a:rPr kumimoji="1" lang="ja-JP" altLang="en-US" smtClean="0"/>
              <a:t>26</a:t>
            </a:fld>
            <a:endParaRPr kumimoji="1" lang="ja-JP" altLang="en-US" dirty="0"/>
          </a:p>
        </p:txBody>
      </p:sp>
      <p:sp>
        <p:nvSpPr>
          <p:cNvPr id="9" name="タイトル 1">
            <a:extLst>
              <a:ext uri="{FF2B5EF4-FFF2-40B4-BE49-F238E27FC236}">
                <a16:creationId xmlns:a16="http://schemas.microsoft.com/office/drawing/2014/main" id="{7979B6AE-D5B9-E04E-95AB-D93310A512B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10" name="テキスト ボックス 9">
            <a:extLst>
              <a:ext uri="{FF2B5EF4-FFF2-40B4-BE49-F238E27FC236}">
                <a16:creationId xmlns:a16="http://schemas.microsoft.com/office/drawing/2014/main" id="{4D7E089D-19E8-6940-BF80-AECBE9E9185A}"/>
              </a:ext>
            </a:extLst>
          </p:cNvPr>
          <p:cNvSpPr txBox="1"/>
          <p:nvPr/>
        </p:nvSpPr>
        <p:spPr>
          <a:xfrm>
            <a:off x="6279642" y="899596"/>
            <a:ext cx="1207008" cy="369332"/>
          </a:xfrm>
          <a:prstGeom prst="rect">
            <a:avLst/>
          </a:prstGeom>
          <a:noFill/>
        </p:spPr>
        <p:txBody>
          <a:bodyPr wrap="square" rtlCol="0">
            <a:spAutoFit/>
          </a:bodyPr>
          <a:lstStyle/>
          <a:p>
            <a:r>
              <a:rPr kumimoji="1" lang="en-US" altLang="ja-JP" dirty="0"/>
              <a:t>10</a:t>
            </a:r>
            <a:r>
              <a:rPr kumimoji="1" lang="ja-JP" altLang="en-US"/>
              <a:t>周期</a:t>
            </a:r>
          </a:p>
        </p:txBody>
      </p:sp>
      <p:sp>
        <p:nvSpPr>
          <p:cNvPr id="11" name="テキスト ボックス 10">
            <a:extLst>
              <a:ext uri="{FF2B5EF4-FFF2-40B4-BE49-F238E27FC236}">
                <a16:creationId xmlns:a16="http://schemas.microsoft.com/office/drawing/2014/main" id="{9B094965-B710-B948-B4C8-EBC1C9754618}"/>
              </a:ext>
            </a:extLst>
          </p:cNvPr>
          <p:cNvSpPr txBox="1"/>
          <p:nvPr/>
        </p:nvSpPr>
        <p:spPr>
          <a:xfrm>
            <a:off x="2047367" y="899596"/>
            <a:ext cx="1207008"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C667C873-8786-A944-BAC1-69A68E05EBE1}"/>
              </a:ext>
            </a:extLst>
          </p:cNvPr>
          <p:cNvSpPr txBox="1"/>
          <p:nvPr/>
        </p:nvSpPr>
        <p:spPr>
          <a:xfrm>
            <a:off x="323849" y="697730"/>
            <a:ext cx="2930525" cy="461665"/>
          </a:xfrm>
          <a:prstGeom prst="rect">
            <a:avLst/>
          </a:prstGeom>
          <a:noFill/>
        </p:spPr>
        <p:txBody>
          <a:bodyPr wrap="square" rtlCol="0">
            <a:spAutoFit/>
          </a:bodyPr>
          <a:lstStyle/>
          <a:p>
            <a:r>
              <a:rPr lang="ja-JP" altLang="en-US" sz="2400"/>
              <a:t>パルス幅</a:t>
            </a:r>
            <a:endParaRPr kumimoji="1" lang="ja-JP" altLang="en-US" sz="2400"/>
          </a:p>
        </p:txBody>
      </p:sp>
      <p:sp>
        <p:nvSpPr>
          <p:cNvPr id="13" name="テキスト ボックス 12">
            <a:extLst>
              <a:ext uri="{FF2B5EF4-FFF2-40B4-BE49-F238E27FC236}">
                <a16:creationId xmlns:a16="http://schemas.microsoft.com/office/drawing/2014/main" id="{C5B0F885-B3E4-8244-A89C-CB6BE1B795D6}"/>
              </a:ext>
            </a:extLst>
          </p:cNvPr>
          <p:cNvSpPr txBox="1"/>
          <p:nvPr/>
        </p:nvSpPr>
        <p:spPr>
          <a:xfrm>
            <a:off x="1268645" y="4674899"/>
            <a:ext cx="7638287" cy="646331"/>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L=100</a:t>
            </a:r>
            <a:r>
              <a:rPr kumimoji="1" lang="el-GR" altLang="ja-JP" dirty="0"/>
              <a:t>μ</a:t>
            </a:r>
            <a:r>
              <a:rPr kumimoji="1" lang="en-US" altLang="ja-JP" dirty="0"/>
              <a:t>m</a:t>
            </a:r>
            <a:r>
              <a:rPr lang="ja-JP" altLang="en-US" dirty="0" err="1"/>
              <a:t>、</a:t>
            </a:r>
            <a:r>
              <a:rPr lang="en-US" altLang="ja-JP" dirty="0"/>
              <a:t>200μm</a:t>
            </a:r>
            <a:r>
              <a:rPr lang="ja-JP" altLang="en-US" dirty="0"/>
              <a:t>では</a:t>
            </a:r>
            <a:r>
              <a:rPr kumimoji="1" lang="ja-JP" altLang="en-US" dirty="0"/>
              <a:t>電圧を上げるにつれパルス幅が増加。</a:t>
            </a:r>
            <a:r>
              <a:rPr kumimoji="1" lang="en-US" altLang="ja-JP" dirty="0"/>
              <a:t>L=300</a:t>
            </a:r>
            <a:r>
              <a:rPr kumimoji="1" lang="el-GR" altLang="ja-JP" dirty="0"/>
              <a:t>μ</a:t>
            </a:r>
            <a:r>
              <a:rPr kumimoji="1" lang="en-US" altLang="ja-JP" dirty="0"/>
              <a:t>m</a:t>
            </a:r>
            <a:r>
              <a:rPr kumimoji="1" lang="ja-JP" altLang="en-US" dirty="0"/>
              <a:t>では</a:t>
            </a:r>
            <a:r>
              <a:rPr kumimoji="1" lang="en-US" altLang="ja-JP" dirty="0"/>
              <a:t>30 </a:t>
            </a:r>
            <a:r>
              <a:rPr kumimoji="1" lang="en-US" altLang="ja-JP" dirty="0" err="1"/>
              <a:t>ps</a:t>
            </a:r>
            <a:r>
              <a:rPr kumimoji="1" lang="ja-JP" altLang="en-US" dirty="0"/>
              <a:t>程度で飽和。</a:t>
            </a:r>
            <a:endParaRPr kumimoji="1" lang="en-US" altLang="ja-JP" dirty="0"/>
          </a:p>
        </p:txBody>
      </p:sp>
      <p:pic>
        <p:nvPicPr>
          <p:cNvPr id="3" name="図 2">
            <a:extLst>
              <a:ext uri="{FF2B5EF4-FFF2-40B4-BE49-F238E27FC236}">
                <a16:creationId xmlns:a16="http://schemas.microsoft.com/office/drawing/2014/main" id="{83BA1319-D0CD-4ABD-97BA-CCA73F0E98A2}"/>
              </a:ext>
            </a:extLst>
          </p:cNvPr>
          <p:cNvPicPr>
            <a:picLocks noChangeAspect="1"/>
          </p:cNvPicPr>
          <p:nvPr/>
        </p:nvPicPr>
        <p:blipFill>
          <a:blip r:embed="rId2"/>
          <a:stretch>
            <a:fillRect/>
          </a:stretch>
        </p:blipFill>
        <p:spPr>
          <a:xfrm>
            <a:off x="4501418" y="1076374"/>
            <a:ext cx="4763455" cy="3551187"/>
          </a:xfrm>
          <a:prstGeom prst="rect">
            <a:avLst/>
          </a:prstGeom>
        </p:spPr>
      </p:pic>
      <p:pic>
        <p:nvPicPr>
          <p:cNvPr id="5" name="図 4">
            <a:extLst>
              <a:ext uri="{FF2B5EF4-FFF2-40B4-BE49-F238E27FC236}">
                <a16:creationId xmlns:a16="http://schemas.microsoft.com/office/drawing/2014/main" id="{3238E530-399C-423D-97FA-F923B93E3623}"/>
              </a:ext>
            </a:extLst>
          </p:cNvPr>
          <p:cNvPicPr>
            <a:picLocks noChangeAspect="1"/>
          </p:cNvPicPr>
          <p:nvPr/>
        </p:nvPicPr>
        <p:blipFill>
          <a:blip r:embed="rId3"/>
          <a:stretch>
            <a:fillRect/>
          </a:stretch>
        </p:blipFill>
        <p:spPr>
          <a:xfrm>
            <a:off x="0" y="1076373"/>
            <a:ext cx="4851893" cy="3551187"/>
          </a:xfrm>
          <a:prstGeom prst="rect">
            <a:avLst/>
          </a:prstGeom>
        </p:spPr>
      </p:pic>
      <p:sp>
        <p:nvSpPr>
          <p:cNvPr id="14" name="テキスト ボックス 13">
            <a:extLst>
              <a:ext uri="{FF2B5EF4-FFF2-40B4-BE49-F238E27FC236}">
                <a16:creationId xmlns:a16="http://schemas.microsoft.com/office/drawing/2014/main" id="{6A822C32-50ED-4A93-BAF4-A63577102863}"/>
              </a:ext>
            </a:extLst>
          </p:cNvPr>
          <p:cNvSpPr txBox="1"/>
          <p:nvPr/>
        </p:nvSpPr>
        <p:spPr>
          <a:xfrm>
            <a:off x="1268645" y="5513939"/>
            <a:ext cx="7638287" cy="646331"/>
          </a:xfrm>
          <a:prstGeom prst="rect">
            <a:avLst/>
          </a:prstGeom>
          <a:noFill/>
        </p:spPr>
        <p:txBody>
          <a:bodyPr wrap="square" rtlCol="0">
            <a:spAutoFit/>
          </a:bodyPr>
          <a:lstStyle/>
          <a:p>
            <a:r>
              <a:rPr lang="en-US" altLang="ja-JP" dirty="0"/>
              <a:t>10</a:t>
            </a:r>
            <a:r>
              <a:rPr kumimoji="1" lang="ja-JP" altLang="en-US" dirty="0"/>
              <a:t>周期・・・全ての共振器長において</a:t>
            </a:r>
            <a:r>
              <a:rPr lang="ja-JP" altLang="en-US" dirty="0"/>
              <a:t>印可電圧を上げることでパルス幅が短くなった。</a:t>
            </a:r>
            <a:r>
              <a:rPr kumimoji="1" lang="en-US" altLang="ja-JP" dirty="0"/>
              <a:t>30</a:t>
            </a:r>
            <a:r>
              <a:rPr lang="ja-JP" altLang="en-US" dirty="0"/>
              <a:t> </a:t>
            </a:r>
            <a:r>
              <a:rPr lang="en-US" altLang="ja-JP" dirty="0" err="1"/>
              <a:t>ps</a:t>
            </a:r>
            <a:r>
              <a:rPr lang="ja-JP" altLang="en-US" dirty="0"/>
              <a:t>程度で飽和。最短で</a:t>
            </a:r>
            <a:r>
              <a:rPr lang="en-US" altLang="ja-JP" dirty="0"/>
              <a:t>26.5</a:t>
            </a:r>
            <a:r>
              <a:rPr lang="ja-JP" altLang="en-US" dirty="0"/>
              <a:t> </a:t>
            </a:r>
            <a:r>
              <a:rPr lang="en-US" altLang="ja-JP" dirty="0" err="1"/>
              <a:t>ps</a:t>
            </a:r>
            <a:endParaRPr lang="en-US" altLang="ja-JP" dirty="0"/>
          </a:p>
        </p:txBody>
      </p:sp>
    </p:spTree>
    <p:extLst>
      <p:ext uri="{BB962C8B-B14F-4D97-AF65-F5344CB8AC3E}">
        <p14:creationId xmlns:p14="http://schemas.microsoft.com/office/powerpoint/2010/main" val="331538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2E0951C-4514-4BCD-93AC-ED134E31525B}"/>
              </a:ext>
            </a:extLst>
          </p:cNvPr>
          <p:cNvSpPr>
            <a:spLocks noGrp="1"/>
          </p:cNvSpPr>
          <p:nvPr>
            <p:ph type="sldNum" sz="quarter" idx="12"/>
          </p:nvPr>
        </p:nvSpPr>
        <p:spPr/>
        <p:txBody>
          <a:bodyPr/>
          <a:lstStyle/>
          <a:p>
            <a:fld id="{B1CF0B90-4240-4ABE-BCFA-150BA8095602}" type="slidenum">
              <a:rPr kumimoji="1" lang="ja-JP" altLang="en-US" smtClean="0"/>
              <a:t>27</a:t>
            </a:fld>
            <a:endParaRPr kumimoji="1" lang="ja-JP" altLang="en-US"/>
          </a:p>
        </p:txBody>
      </p:sp>
      <p:sp>
        <p:nvSpPr>
          <p:cNvPr id="6" name="タイトル 1">
            <a:extLst>
              <a:ext uri="{FF2B5EF4-FFF2-40B4-BE49-F238E27FC236}">
                <a16:creationId xmlns:a16="http://schemas.microsoft.com/office/drawing/2014/main" id="{14548589-98A1-4980-BE98-5F8611BD0E89}"/>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7" name="テキスト ボックス 6">
            <a:extLst>
              <a:ext uri="{FF2B5EF4-FFF2-40B4-BE49-F238E27FC236}">
                <a16:creationId xmlns:a16="http://schemas.microsoft.com/office/drawing/2014/main" id="{6CEBCE21-49F5-4BFD-8F45-032F6829E02B}"/>
              </a:ext>
            </a:extLst>
          </p:cNvPr>
          <p:cNvSpPr txBox="1"/>
          <p:nvPr/>
        </p:nvSpPr>
        <p:spPr>
          <a:xfrm>
            <a:off x="244914" y="862683"/>
            <a:ext cx="1312953"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8" name="コンテンツ プレースホルダー 2">
            <a:extLst>
              <a:ext uri="{FF2B5EF4-FFF2-40B4-BE49-F238E27FC236}">
                <a16:creationId xmlns:a16="http://schemas.microsoft.com/office/drawing/2014/main" id="{A72222B9-AA75-4A2C-B154-E69CCBB80A6F}"/>
              </a:ext>
            </a:extLst>
          </p:cNvPr>
          <p:cNvSpPr>
            <a:spLocks noGrp="1"/>
          </p:cNvSpPr>
          <p:nvPr>
            <p:ph idx="1"/>
          </p:nvPr>
        </p:nvSpPr>
        <p:spPr>
          <a:xfrm>
            <a:off x="338133" y="2527332"/>
            <a:ext cx="8615363" cy="1104737"/>
          </a:xfrm>
        </p:spPr>
        <p:txBody>
          <a:bodyPr>
            <a:normAutofit fontScale="92500"/>
          </a:bodyPr>
          <a:lstStyle/>
          <a:p>
            <a:pPr>
              <a:buFont typeface="Wingdings" panose="05000000000000000000" pitchFamily="2" charset="2"/>
              <a:buChar char="Ø"/>
            </a:pPr>
            <a:r>
              <a:rPr lang="en-US" altLang="ja-JP" sz="2000" dirty="0"/>
              <a:t>10</a:t>
            </a:r>
            <a:r>
              <a:rPr lang="ja-JP" altLang="en-US" sz="2000" dirty="0"/>
              <a:t>周期試料の測定結果において典型的な利得スイッチングパルスを得た。パルス幅は最短で</a:t>
            </a:r>
            <a:r>
              <a:rPr lang="en-US" altLang="ja-JP" sz="2000" dirty="0"/>
              <a:t>26.5</a:t>
            </a:r>
            <a:r>
              <a:rPr lang="ja-JP" altLang="en-US" sz="2000" dirty="0"/>
              <a:t> </a:t>
            </a:r>
            <a:r>
              <a:rPr lang="en-US" altLang="ja-JP" sz="2000" dirty="0" err="1"/>
              <a:t>ps</a:t>
            </a:r>
            <a:r>
              <a:rPr lang="ja-JP" altLang="en-US" sz="2000" dirty="0" err="1"/>
              <a:t>。</a:t>
            </a:r>
            <a:r>
              <a:rPr lang="ja-JP" altLang="en-US" sz="2000" dirty="0"/>
              <a:t>共振器長に関わらずパルス幅が</a:t>
            </a:r>
            <a:r>
              <a:rPr lang="en-US" altLang="ja-JP" sz="2000" dirty="0"/>
              <a:t>30 </a:t>
            </a:r>
            <a:r>
              <a:rPr lang="en-US" altLang="ja-JP" sz="2000" dirty="0" err="1"/>
              <a:t>ps</a:t>
            </a:r>
            <a:r>
              <a:rPr lang="ja-JP" altLang="en-US" sz="2000" dirty="0"/>
              <a:t>程度で飽和。</a:t>
            </a:r>
            <a:endParaRPr lang="en-US" altLang="ja-JP" sz="2000" dirty="0"/>
          </a:p>
          <a:p>
            <a:pPr marL="0" indent="0">
              <a:buNone/>
            </a:pPr>
            <a:r>
              <a:rPr lang="ja-JP" altLang="en-US" sz="2000" dirty="0"/>
              <a:t>　→励起密度が不十分。</a:t>
            </a:r>
            <a:endParaRPr lang="en-US" altLang="ja-JP" sz="2000" dirty="0"/>
          </a:p>
          <a:p>
            <a:pPr>
              <a:buFont typeface="Wingdings" panose="05000000000000000000" pitchFamily="2" charset="2"/>
              <a:buChar char="Ø"/>
            </a:pPr>
            <a:endParaRPr lang="en-US" altLang="ja-JP" sz="2000" dirty="0"/>
          </a:p>
          <a:p>
            <a:pPr>
              <a:buFont typeface="Wingdings" panose="05000000000000000000" pitchFamily="2" charset="2"/>
              <a:buChar char="Ø"/>
            </a:pPr>
            <a:endParaRPr lang="en-US" altLang="ja-JP" sz="2000" dirty="0"/>
          </a:p>
          <a:p>
            <a:endParaRPr kumimoji="1" lang="ja-JP" altLang="en-US" sz="2000" dirty="0"/>
          </a:p>
        </p:txBody>
      </p:sp>
      <p:graphicFrame>
        <p:nvGraphicFramePr>
          <p:cNvPr id="9" name="表 8">
            <a:extLst>
              <a:ext uri="{FF2B5EF4-FFF2-40B4-BE49-F238E27FC236}">
                <a16:creationId xmlns:a16="http://schemas.microsoft.com/office/drawing/2014/main" id="{3C9F501A-EF66-45C7-84D0-FB274476E8D9}"/>
              </a:ext>
            </a:extLst>
          </p:cNvPr>
          <p:cNvGraphicFramePr>
            <a:graphicFrameLocks noGrp="1"/>
          </p:cNvGraphicFramePr>
          <p:nvPr>
            <p:extLst>
              <p:ext uri="{D42A27DB-BD31-4B8C-83A1-F6EECF244321}">
                <p14:modId xmlns:p14="http://schemas.microsoft.com/office/powerpoint/2010/main" val="2248883648"/>
              </p:ext>
            </p:extLst>
          </p:nvPr>
        </p:nvGraphicFramePr>
        <p:xfrm>
          <a:off x="1029140" y="4287271"/>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0" name="テキスト ボックス 9">
            <a:extLst>
              <a:ext uri="{FF2B5EF4-FFF2-40B4-BE49-F238E27FC236}">
                <a16:creationId xmlns:a16="http://schemas.microsoft.com/office/drawing/2014/main" id="{A33E2BC0-5992-4C15-9161-A17500369CD6}"/>
              </a:ext>
            </a:extLst>
          </p:cNvPr>
          <p:cNvSpPr txBox="1"/>
          <p:nvPr/>
        </p:nvSpPr>
        <p:spPr>
          <a:xfrm>
            <a:off x="2040866" y="5231106"/>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sp>
        <p:nvSpPr>
          <p:cNvPr id="13" name="コンテンツ プレースホルダー 2">
            <a:extLst>
              <a:ext uri="{FF2B5EF4-FFF2-40B4-BE49-F238E27FC236}">
                <a16:creationId xmlns:a16="http://schemas.microsoft.com/office/drawing/2014/main" id="{548DEAF0-E551-4421-9631-E96568A5D01F}"/>
              </a:ext>
            </a:extLst>
          </p:cNvPr>
          <p:cNvSpPr txBox="1">
            <a:spLocks/>
          </p:cNvSpPr>
          <p:nvPr/>
        </p:nvSpPr>
        <p:spPr>
          <a:xfrm>
            <a:off x="705476" y="3154587"/>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sz="2000" dirty="0"/>
          </a:p>
          <a:p>
            <a:pPr marL="457200" lvl="1" indent="0">
              <a:buNone/>
            </a:pPr>
            <a:r>
              <a:rPr lang="ja-JP" altLang="en-US" sz="2000" dirty="0"/>
              <a:t>パッケージングの不具合による制限。</a:t>
            </a:r>
            <a:endParaRPr lang="en-US" altLang="ja-JP" sz="2000" dirty="0"/>
          </a:p>
          <a:p>
            <a:pPr marL="457200" lvl="1" indent="0">
              <a:buNone/>
            </a:pPr>
            <a:r>
              <a:rPr lang="en-US" altLang="ja-JP" sz="2000" dirty="0" err="1"/>
              <a:t>InGaP</a:t>
            </a:r>
            <a:r>
              <a:rPr lang="ja-JP" altLang="en-US" sz="2000" dirty="0"/>
              <a:t>層によるキャリア拡散。</a:t>
            </a:r>
            <a:endParaRPr lang="en-US" altLang="ja-JP" sz="2000" dirty="0"/>
          </a:p>
          <a:p>
            <a:pPr marL="457200" lvl="1" indent="0">
              <a:buNone/>
            </a:pPr>
            <a:endParaRPr lang="en-US" altLang="ja-JP" dirty="0"/>
          </a:p>
          <a:p>
            <a:pPr marL="457200" lvl="1" indent="0">
              <a:buNone/>
            </a:pPr>
            <a:r>
              <a:rPr lang="en-US" altLang="ja-JP" dirty="0"/>
              <a:t>	</a:t>
            </a:r>
            <a:endParaRPr lang="ja-JP" altLang="en-US" dirty="0"/>
          </a:p>
        </p:txBody>
      </p:sp>
      <p:sp>
        <p:nvSpPr>
          <p:cNvPr id="14" name="コンテンツ プレースホルダー 2">
            <a:extLst>
              <a:ext uri="{FF2B5EF4-FFF2-40B4-BE49-F238E27FC236}">
                <a16:creationId xmlns:a16="http://schemas.microsoft.com/office/drawing/2014/main" id="{DD0BA72F-8F23-40C5-A6F5-120B33A6AE4A}"/>
              </a:ext>
            </a:extLst>
          </p:cNvPr>
          <p:cNvSpPr txBox="1">
            <a:spLocks/>
          </p:cNvSpPr>
          <p:nvPr/>
        </p:nvSpPr>
        <p:spPr>
          <a:xfrm>
            <a:off x="338133" y="1473005"/>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2000" dirty="0"/>
              <a:t>3</a:t>
            </a:r>
            <a:r>
              <a:rPr lang="ja-JP" altLang="en-US" sz="2000" dirty="0"/>
              <a:t>周期試料の測定結果において光パルス形状が崩れた。</a:t>
            </a:r>
            <a:endParaRPr lang="en-US" altLang="ja-JP" sz="2000" dirty="0"/>
          </a:p>
          <a:p>
            <a:pPr marL="457200" lvl="1" indent="0">
              <a:buNone/>
            </a:pPr>
            <a:r>
              <a:rPr lang="ja-JP" altLang="en-US" sz="1800" dirty="0"/>
              <a:t>→マウント方法に問題がある。駆動系とのインピーダンス不整合。</a:t>
            </a:r>
            <a:endParaRPr lang="en-US" altLang="ja-JP" sz="1800" dirty="0"/>
          </a:p>
          <a:p>
            <a:pPr lvl="1">
              <a:buFont typeface="Wingdings" panose="05000000000000000000" pitchFamily="2" charset="2"/>
              <a:buChar char="Ø"/>
            </a:pPr>
            <a:endParaRPr lang="en-US" altLang="ja-JP" sz="1800" dirty="0"/>
          </a:p>
          <a:p>
            <a:pPr marL="457200" lvl="1" indent="0">
              <a:buNone/>
            </a:pPr>
            <a:endParaRPr lang="en-US" altLang="ja-JP" sz="2000" dirty="0"/>
          </a:p>
          <a:p>
            <a:pPr marL="457200" lvl="1" indent="0">
              <a:buNone/>
            </a:pPr>
            <a:r>
              <a:rPr lang="en-US" altLang="ja-JP" sz="2000" dirty="0"/>
              <a:t>	</a:t>
            </a:r>
            <a:endParaRPr lang="ja-JP" altLang="en-US" sz="2000" dirty="0"/>
          </a:p>
        </p:txBody>
      </p:sp>
      <p:sp>
        <p:nvSpPr>
          <p:cNvPr id="3" name="テキスト ボックス 2">
            <a:extLst>
              <a:ext uri="{FF2B5EF4-FFF2-40B4-BE49-F238E27FC236}">
                <a16:creationId xmlns:a16="http://schemas.microsoft.com/office/drawing/2014/main" id="{14BAE6C6-F561-4CD8-AF51-8FAD0FE3F406}"/>
              </a:ext>
            </a:extLst>
          </p:cNvPr>
          <p:cNvSpPr txBox="1"/>
          <p:nvPr/>
        </p:nvSpPr>
        <p:spPr>
          <a:xfrm>
            <a:off x="338133" y="5855790"/>
            <a:ext cx="8831010" cy="646331"/>
          </a:xfrm>
          <a:prstGeom prst="rect">
            <a:avLst/>
          </a:prstGeom>
          <a:noFill/>
        </p:spPr>
        <p:txBody>
          <a:bodyPr wrap="square" rtlCol="0">
            <a:spAutoFit/>
          </a:bodyPr>
          <a:lstStyle/>
          <a:p>
            <a:pPr marL="285750" indent="-285750">
              <a:buFont typeface="Wingdings" panose="05000000000000000000" pitchFamily="2" charset="2"/>
              <a:buChar char="ü"/>
            </a:pPr>
            <a:r>
              <a:rPr lang="ja-JP" altLang="en-US" dirty="0"/>
              <a:t>マッチング抵抗を入れてインピーダンスマッチをとるなどの高周波実装</a:t>
            </a:r>
            <a:endParaRPr lang="en-US" altLang="ja-JP" dirty="0"/>
          </a:p>
          <a:p>
            <a:pPr marL="285750" indent="-285750">
              <a:buFont typeface="Wingdings" panose="05000000000000000000" pitchFamily="2" charset="2"/>
              <a:buChar char="ü"/>
            </a:pPr>
            <a:r>
              <a:rPr kumimoji="1" lang="en-US" altLang="ja-JP" dirty="0" err="1"/>
              <a:t>InGaP</a:t>
            </a:r>
            <a:r>
              <a:rPr lang="ja-JP" altLang="en-US" dirty="0"/>
              <a:t>層を薄くした試料の作製</a:t>
            </a:r>
            <a:endParaRPr kumimoji="1" lang="ja-JP" altLang="en-US" dirty="0"/>
          </a:p>
        </p:txBody>
      </p:sp>
    </p:spTree>
    <p:extLst>
      <p:ext uri="{BB962C8B-B14F-4D97-AF65-F5344CB8AC3E}">
        <p14:creationId xmlns:p14="http://schemas.microsoft.com/office/powerpoint/2010/main" val="1905918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A298375-8C6A-814D-8E5F-24C984437429}"/>
              </a:ext>
            </a:extLst>
          </p:cNvPr>
          <p:cNvSpPr>
            <a:spLocks noGrp="1"/>
          </p:cNvSpPr>
          <p:nvPr>
            <p:ph type="sldNum" sz="quarter" idx="12"/>
          </p:nvPr>
        </p:nvSpPr>
        <p:spPr/>
        <p:txBody>
          <a:bodyPr/>
          <a:lstStyle/>
          <a:p>
            <a:fld id="{B1CF0B90-4240-4ABE-BCFA-150BA8095602}" type="slidenum">
              <a:rPr kumimoji="1" lang="ja-JP" altLang="en-US" smtClean="0"/>
              <a:t>28</a:t>
            </a:fld>
            <a:endParaRPr kumimoji="1" lang="ja-JP" altLang="en-US"/>
          </a:p>
        </p:txBody>
      </p:sp>
      <p:sp>
        <p:nvSpPr>
          <p:cNvPr id="5" name="テキスト ボックス 4">
            <a:extLst>
              <a:ext uri="{FF2B5EF4-FFF2-40B4-BE49-F238E27FC236}">
                <a16:creationId xmlns:a16="http://schemas.microsoft.com/office/drawing/2014/main" id="{65456EDE-F630-479C-8F83-D14E024D9FB1}"/>
              </a:ext>
            </a:extLst>
          </p:cNvPr>
          <p:cNvSpPr txBox="1"/>
          <p:nvPr/>
        </p:nvSpPr>
        <p:spPr>
          <a:xfrm>
            <a:off x="389467" y="381000"/>
            <a:ext cx="3666066" cy="369332"/>
          </a:xfrm>
          <a:prstGeom prst="rect">
            <a:avLst/>
          </a:prstGeom>
          <a:noFill/>
        </p:spPr>
        <p:txBody>
          <a:bodyPr wrap="square" rtlCol="0">
            <a:spAutoFit/>
          </a:bodyPr>
          <a:lstStyle/>
          <a:p>
            <a:r>
              <a:rPr kumimoji="1" lang="ja-JP" altLang="en-US" dirty="0"/>
              <a:t>まとめ</a:t>
            </a:r>
          </a:p>
        </p:txBody>
      </p:sp>
      <p:sp>
        <p:nvSpPr>
          <p:cNvPr id="6" name="テキスト ボックス 5">
            <a:extLst>
              <a:ext uri="{FF2B5EF4-FFF2-40B4-BE49-F238E27FC236}">
                <a16:creationId xmlns:a16="http://schemas.microsoft.com/office/drawing/2014/main" id="{745ADD7E-C51A-4AD2-B12C-A9585E8190C2}"/>
              </a:ext>
            </a:extLst>
          </p:cNvPr>
          <p:cNvSpPr txBox="1"/>
          <p:nvPr/>
        </p:nvSpPr>
        <p:spPr>
          <a:xfrm>
            <a:off x="389467" y="5224307"/>
            <a:ext cx="3666066" cy="369332"/>
          </a:xfrm>
          <a:prstGeom prst="rect">
            <a:avLst/>
          </a:prstGeom>
          <a:noFill/>
        </p:spPr>
        <p:txBody>
          <a:bodyPr wrap="square" rtlCol="0">
            <a:spAutoFit/>
          </a:bodyPr>
          <a:lstStyle/>
          <a:p>
            <a:r>
              <a:rPr lang="ja-JP" altLang="en-US" dirty="0"/>
              <a:t>展望</a:t>
            </a:r>
            <a:endParaRPr kumimoji="1" lang="ja-JP" altLang="en-US" dirty="0"/>
          </a:p>
        </p:txBody>
      </p:sp>
      <p:sp>
        <p:nvSpPr>
          <p:cNvPr id="2" name="テキスト ボックス 1">
            <a:extLst>
              <a:ext uri="{FF2B5EF4-FFF2-40B4-BE49-F238E27FC236}">
                <a16:creationId xmlns:a16="http://schemas.microsoft.com/office/drawing/2014/main" id="{5AB03AE3-46B0-4287-9CBA-D0B8206D037A}"/>
              </a:ext>
            </a:extLst>
          </p:cNvPr>
          <p:cNvSpPr txBox="1"/>
          <p:nvPr/>
        </p:nvSpPr>
        <p:spPr>
          <a:xfrm>
            <a:off x="524932" y="1085288"/>
            <a:ext cx="8094135" cy="4247317"/>
          </a:xfrm>
          <a:prstGeom prst="rect">
            <a:avLst/>
          </a:prstGeom>
          <a:noFill/>
        </p:spPr>
        <p:txBody>
          <a:bodyPr wrap="square" rtlCol="0">
            <a:spAutoFit/>
          </a:bodyPr>
          <a:lstStyle/>
          <a:p>
            <a:pPr marL="285750" indent="-285750">
              <a:buFont typeface="Wingdings" panose="05000000000000000000" pitchFamily="2" charset="2"/>
              <a:buChar char="ü"/>
            </a:pPr>
            <a:r>
              <a:rPr lang="en-US" altLang="ja-JP" dirty="0"/>
              <a:t>1</a:t>
            </a:r>
            <a:r>
              <a:rPr lang="ja-JP" altLang="en-US" dirty="0"/>
              <a:t> </a:t>
            </a:r>
            <a:r>
              <a:rPr lang="en-US" altLang="ja-JP" dirty="0" err="1"/>
              <a:t>μm</a:t>
            </a:r>
            <a:r>
              <a:rPr lang="en-US" altLang="ja-JP" dirty="0"/>
              <a:t> </a:t>
            </a:r>
            <a:r>
              <a:rPr lang="ja-JP" altLang="en-US" dirty="0"/>
              <a:t>波長帯 </a:t>
            </a:r>
            <a:r>
              <a:rPr lang="en-US" altLang="ja-JP" dirty="0" err="1"/>
              <a:t>InGaAs</a:t>
            </a:r>
            <a:r>
              <a:rPr lang="en-US" altLang="ja-JP" dirty="0"/>
              <a:t>/GaAsP10</a:t>
            </a:r>
            <a:r>
              <a:rPr lang="ja-JP" altLang="en-US" dirty="0"/>
              <a:t>周期歪補償量子井戸レーザーを試作</a:t>
            </a:r>
            <a:endParaRPr lang="en-US" altLang="ja-JP" dirty="0"/>
          </a:p>
          <a:p>
            <a:pPr marL="285750" indent="-285750">
              <a:buFont typeface="Wingdings" panose="05000000000000000000" pitchFamily="2" charset="2"/>
              <a:buChar char="ü"/>
            </a:pPr>
            <a:r>
              <a:rPr lang="ja-JP" altLang="en-US" dirty="0"/>
              <a:t>定常電流注入</a:t>
            </a:r>
            <a:r>
              <a:rPr kumimoji="1" lang="en-US" altLang="ja-JP" dirty="0"/>
              <a:t>(</a:t>
            </a:r>
            <a:r>
              <a:rPr kumimoji="1" lang="ja-JP" altLang="en-US" dirty="0"/>
              <a:t>ブロードコンタクトレーザー</a:t>
            </a:r>
            <a:r>
              <a:rPr kumimoji="1" lang="en-US" altLang="ja-JP" dirty="0"/>
              <a:t>)</a:t>
            </a:r>
          </a:p>
          <a:p>
            <a:pPr marL="742950" lvl="1" indent="-285750">
              <a:buFont typeface="Wingdings" panose="05000000000000000000" pitchFamily="2" charset="2"/>
              <a:buChar char="ü"/>
            </a:pPr>
            <a:r>
              <a:rPr kumimoji="1" lang="ja-JP" altLang="en-US" dirty="0"/>
              <a:t>閾値電流や発光効率</a:t>
            </a:r>
            <a:r>
              <a:rPr lang="ja-JP" altLang="en-US" dirty="0"/>
              <a:t>から良質な結晶成長を達成できたと結論</a:t>
            </a:r>
            <a:endParaRPr lang="en-US" altLang="ja-JP" dirty="0"/>
          </a:p>
          <a:p>
            <a:pPr marL="742950" lvl="1" indent="-285750">
              <a:buFont typeface="Wingdings" panose="05000000000000000000" pitchFamily="2" charset="2"/>
              <a:buChar char="ü"/>
            </a:pPr>
            <a:r>
              <a:rPr kumimoji="1" lang="ja-JP" altLang="en-US" dirty="0"/>
              <a:t>多重化による</a:t>
            </a:r>
            <a:r>
              <a:rPr lang="ja-JP" altLang="en-US" dirty="0"/>
              <a:t>微分</a:t>
            </a:r>
            <a:r>
              <a:rPr kumimoji="1" lang="ja-JP" altLang="en-US" dirty="0"/>
              <a:t>モード利得の増大を確認</a:t>
            </a:r>
            <a:endParaRPr kumimoji="1" lang="en-US" altLang="ja-JP" dirty="0"/>
          </a:p>
          <a:p>
            <a:pPr marL="1200150" lvl="2" indent="-285750">
              <a:buFont typeface="Wingdings" panose="05000000000000000000" pitchFamily="2" charset="2"/>
              <a:buChar char="ü"/>
            </a:pPr>
            <a:r>
              <a:rPr lang="ja-JP" altLang="en-US" dirty="0"/>
              <a:t>電流注入において井戸数を増やすことによる短パルス化の有利性</a:t>
            </a:r>
            <a:endParaRPr lang="en-US" altLang="ja-JP" dirty="0"/>
          </a:p>
          <a:p>
            <a:pPr marL="285750" indent="-285750">
              <a:buFont typeface="Wingdings" panose="05000000000000000000" pitchFamily="2" charset="2"/>
              <a:buChar char="ü"/>
            </a:pPr>
            <a:r>
              <a:rPr kumimoji="1" lang="ja-JP" altLang="en-US" dirty="0"/>
              <a:t>定常電流注入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ja-JP" altLang="en-US" dirty="0"/>
              <a:t>ドループがみられたがエピダウンによる改善</a:t>
            </a:r>
            <a:endParaRPr lang="en-US" altLang="ja-JP" dirty="0"/>
          </a:p>
          <a:p>
            <a:pPr marL="742950" lvl="1" indent="-285750">
              <a:buFont typeface="Wingdings" panose="05000000000000000000" pitchFamily="2" charset="2"/>
              <a:buChar char="ü"/>
            </a:pPr>
            <a:r>
              <a:rPr kumimoji="1" lang="ja-JP" altLang="en-US" dirty="0"/>
              <a:t>短共振器試料作製による閾値低減</a:t>
            </a:r>
            <a:endParaRPr kumimoji="1" lang="en-US" altLang="ja-JP" dirty="0"/>
          </a:p>
          <a:p>
            <a:pPr marL="742950" lvl="1" indent="-285750">
              <a:buFont typeface="Wingdings" panose="05000000000000000000" pitchFamily="2" charset="2"/>
              <a:buChar char="ü"/>
            </a:pPr>
            <a:r>
              <a:rPr kumimoji="1" lang="en-US" altLang="ja-JP" dirty="0"/>
              <a:t>FIB</a:t>
            </a:r>
            <a:r>
              <a:rPr kumimoji="1" lang="ja-JP" altLang="en-US" dirty="0"/>
              <a:t>加工による電流広がりの抑制</a:t>
            </a:r>
            <a:endParaRPr kumimoji="1" lang="en-US" altLang="ja-JP" dirty="0"/>
          </a:p>
          <a:p>
            <a:pPr marL="285750" indent="-285750">
              <a:buFont typeface="Wingdings" panose="05000000000000000000" pitchFamily="2" charset="2"/>
              <a:buChar char="ü"/>
            </a:pPr>
            <a:r>
              <a:rPr kumimoji="1" lang="ja-JP" altLang="en-US" dirty="0"/>
              <a:t>ナノ秒電気パルス注入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en-US" altLang="ja-JP" dirty="0"/>
              <a:t>10</a:t>
            </a:r>
            <a:r>
              <a:rPr lang="ja-JP" altLang="en-US" dirty="0"/>
              <a:t>周期試料に関しては典型的な利得スイッチ動作を観測</a:t>
            </a:r>
            <a:endParaRPr lang="en-US" altLang="ja-JP" dirty="0"/>
          </a:p>
          <a:p>
            <a:pPr marL="1200150" lvl="2" indent="-285750">
              <a:buFont typeface="Wingdings" panose="05000000000000000000" pitchFamily="2" charset="2"/>
              <a:buChar char="ü"/>
            </a:pPr>
            <a:r>
              <a:rPr kumimoji="1" lang="ja-JP" altLang="en-US" dirty="0"/>
              <a:t>最短で</a:t>
            </a:r>
            <a:r>
              <a:rPr kumimoji="1" lang="en-US" altLang="ja-JP" dirty="0"/>
              <a:t>26.5 </a:t>
            </a:r>
            <a:r>
              <a:rPr kumimoji="1" lang="en-US" altLang="ja-JP" dirty="0" err="1"/>
              <a:t>ps</a:t>
            </a:r>
            <a:endParaRPr kumimoji="1" lang="en-US" altLang="ja-JP" dirty="0"/>
          </a:p>
          <a:p>
            <a:pPr marL="742950" lvl="1" indent="-285750">
              <a:buFont typeface="Wingdings" panose="05000000000000000000" pitchFamily="2" charset="2"/>
              <a:buChar char="ü"/>
            </a:pPr>
            <a:r>
              <a:rPr kumimoji="1" lang="ja-JP" altLang="en-US" dirty="0"/>
              <a:t>パルス幅が飽和</a:t>
            </a:r>
            <a:endParaRPr kumimoji="1" lang="en-US" altLang="ja-JP" dirty="0"/>
          </a:p>
          <a:p>
            <a:pPr marL="1200150" lvl="2" indent="-285750">
              <a:buFont typeface="Wingdings" panose="05000000000000000000" pitchFamily="2" charset="2"/>
              <a:buChar char="ü"/>
            </a:pPr>
            <a:r>
              <a:rPr lang="ja-JP" altLang="en-US" dirty="0"/>
              <a:t>パッケージングの不具合や</a:t>
            </a:r>
            <a:r>
              <a:rPr lang="en-US" altLang="ja-JP" dirty="0" err="1"/>
              <a:t>InGaP</a:t>
            </a:r>
            <a:r>
              <a:rPr lang="ja-JP" altLang="en-US" dirty="0"/>
              <a:t>層によるキャリア注入の妨げによる励起密度不足</a:t>
            </a:r>
            <a:endParaRPr kumimoji="1" lang="ja-JP" altLang="en-US" dirty="0"/>
          </a:p>
        </p:txBody>
      </p:sp>
      <p:sp>
        <p:nvSpPr>
          <p:cNvPr id="7" name="テキスト ボックス 6">
            <a:extLst>
              <a:ext uri="{FF2B5EF4-FFF2-40B4-BE49-F238E27FC236}">
                <a16:creationId xmlns:a16="http://schemas.microsoft.com/office/drawing/2014/main" id="{F6DD0E35-C50F-4B55-B6DA-984FCBE07ACC}"/>
              </a:ext>
            </a:extLst>
          </p:cNvPr>
          <p:cNvSpPr txBox="1"/>
          <p:nvPr/>
        </p:nvSpPr>
        <p:spPr>
          <a:xfrm>
            <a:off x="524932" y="5625951"/>
            <a:ext cx="7990418" cy="64633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dirty="0"/>
              <a:t>10</a:t>
            </a:r>
            <a:r>
              <a:rPr kumimoji="1" lang="ja-JP" altLang="en-US" dirty="0"/>
              <a:t>周期を超える多重量子井戸レーザーを開発</a:t>
            </a:r>
            <a:r>
              <a:rPr kumimoji="1" lang="en-US" altLang="ja-JP" dirty="0"/>
              <a:t>(</a:t>
            </a:r>
            <a:r>
              <a:rPr kumimoji="1" lang="en-US" altLang="ja-JP" dirty="0" err="1"/>
              <a:t>InGaP</a:t>
            </a:r>
            <a:r>
              <a:rPr kumimoji="1" lang="ja-JP" altLang="en-US" dirty="0"/>
              <a:t>層</a:t>
            </a:r>
            <a:r>
              <a:rPr lang="ja-JP" altLang="en-US" dirty="0"/>
              <a:t>を</a:t>
            </a:r>
            <a:r>
              <a:rPr kumimoji="1" lang="ja-JP" altLang="en-US" dirty="0"/>
              <a:t>薄く</a:t>
            </a:r>
            <a:r>
              <a:rPr lang="ja-JP" altLang="en-US" dirty="0"/>
              <a:t>デザイン</a:t>
            </a:r>
            <a:r>
              <a:rPr kumimoji="1" lang="en-US" altLang="ja-JP" dirty="0"/>
              <a:t>)</a:t>
            </a:r>
          </a:p>
          <a:p>
            <a:pPr marL="285750" indent="-285750">
              <a:buFont typeface="Wingdings" panose="05000000000000000000" pitchFamily="2" charset="2"/>
              <a:buChar char="ü"/>
            </a:pPr>
            <a:r>
              <a:rPr kumimoji="1" lang="ja-JP" altLang="en-US" dirty="0"/>
              <a:t>試料の高周波実装と駆動系の改善</a:t>
            </a:r>
          </a:p>
        </p:txBody>
      </p:sp>
    </p:spTree>
    <p:extLst>
      <p:ext uri="{BB962C8B-B14F-4D97-AF65-F5344CB8AC3E}">
        <p14:creationId xmlns:p14="http://schemas.microsoft.com/office/powerpoint/2010/main" val="180503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FF759-1259-1B4D-9D18-ED14ACB193C6}"/>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p>
        </p:txBody>
      </p:sp>
      <p:sp>
        <p:nvSpPr>
          <p:cNvPr id="3" name="コンテンツ プレースホルダー 2">
            <a:extLst>
              <a:ext uri="{FF2B5EF4-FFF2-40B4-BE49-F238E27FC236}">
                <a16:creationId xmlns:a16="http://schemas.microsoft.com/office/drawing/2014/main" id="{FCFE6F83-8DAE-ED4F-BEFD-FD479424C425}"/>
              </a:ext>
            </a:extLst>
          </p:cNvPr>
          <p:cNvSpPr>
            <a:spLocks noGrp="1"/>
          </p:cNvSpPr>
          <p:nvPr>
            <p:ph idx="1"/>
          </p:nvPr>
        </p:nvSpPr>
        <p:spPr>
          <a:xfrm>
            <a:off x="118534" y="1559636"/>
            <a:ext cx="9186863" cy="2078579"/>
          </a:xfrm>
        </p:spPr>
        <p:txBody>
          <a:bodyPr>
            <a:normAutofit/>
          </a:bodyPr>
          <a:lstStyle/>
          <a:p>
            <a:pPr marL="0" indent="0">
              <a:buNone/>
            </a:pPr>
            <a:r>
              <a:rPr lang="ja-JP" altLang="en-US" sz="2000" dirty="0"/>
              <a:t>利得スイッチング短パルス</a:t>
            </a:r>
            <a:r>
              <a:rPr kumimoji="1" lang="ja-JP" altLang="en-US" sz="2000" dirty="0"/>
              <a:t>半導体レーザー</a:t>
            </a:r>
            <a:endParaRPr kumimoji="1" lang="en-US" altLang="ja-JP" sz="2000" dirty="0"/>
          </a:p>
          <a:p>
            <a:pPr>
              <a:buFont typeface="Wingdings" pitchFamily="2" charset="2"/>
              <a:buChar char="ü"/>
            </a:pPr>
            <a:r>
              <a:rPr lang="ja-JP" altLang="en-US" sz="2000" dirty="0"/>
              <a:t>小型・扱いが容易・高安定</a:t>
            </a:r>
            <a:endParaRPr lang="en-US" altLang="ja-JP" sz="2000" dirty="0"/>
          </a:p>
          <a:p>
            <a:pPr>
              <a:buFont typeface="Wingdings" pitchFamily="2" charset="2"/>
              <a:buChar char="ü"/>
            </a:pPr>
            <a:r>
              <a:rPr lang="ja-JP" altLang="en-US" sz="2000" dirty="0"/>
              <a:t>印可電流の繰り返しで光パルスの繰り返し可変</a:t>
            </a:r>
            <a:endParaRPr lang="en-US" altLang="ja-JP" sz="2000" dirty="0"/>
          </a:p>
          <a:p>
            <a:pPr>
              <a:buFont typeface="Wingdings" pitchFamily="2" charset="2"/>
              <a:buChar char="ü"/>
            </a:pPr>
            <a:r>
              <a:rPr lang="ja-JP" altLang="en-US" sz="2000" dirty="0"/>
              <a:t>基礎的なキャリアダイナミクスの物理に直結</a:t>
            </a:r>
            <a:endParaRPr lang="en-US" altLang="ja-JP" sz="2000" dirty="0"/>
          </a:p>
          <a:p>
            <a:pPr>
              <a:buFont typeface="Wingdings" pitchFamily="2" charset="2"/>
              <a:buChar char="ü"/>
            </a:pPr>
            <a:r>
              <a:rPr lang="ja-JP" altLang="en-US" sz="2000" dirty="0"/>
              <a:t>光励起実験による研究の結果、短パルス化の指針が立っている</a:t>
            </a: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p:txBody>
      </p:sp>
      <p:sp>
        <p:nvSpPr>
          <p:cNvPr id="4" name="スライド番号プレースホルダー 3">
            <a:extLst>
              <a:ext uri="{FF2B5EF4-FFF2-40B4-BE49-F238E27FC236}">
                <a16:creationId xmlns:a16="http://schemas.microsoft.com/office/drawing/2014/main" id="{FED92B55-FF0C-DD44-B8E5-0A8C06985AAD}"/>
              </a:ext>
            </a:extLst>
          </p:cNvPr>
          <p:cNvSpPr>
            <a:spLocks noGrp="1"/>
          </p:cNvSpPr>
          <p:nvPr>
            <p:ph type="sldNum" sz="quarter" idx="12"/>
          </p:nvPr>
        </p:nvSpPr>
        <p:spPr/>
        <p:txBody>
          <a:bodyPr/>
          <a:lstStyle/>
          <a:p>
            <a:fld id="{B1CF0B90-4240-4ABE-BCFA-150BA8095602}" type="slidenum">
              <a:rPr kumimoji="1" lang="ja-JP" altLang="en-US" smtClean="0"/>
              <a:t>2</a:t>
            </a:fld>
            <a:endParaRPr kumimoji="1" lang="ja-JP" altLang="en-US"/>
          </a:p>
        </p:txBody>
      </p:sp>
      <p:sp>
        <p:nvSpPr>
          <p:cNvPr id="15" name="コンテンツ プレースホルダー 2">
            <a:extLst>
              <a:ext uri="{FF2B5EF4-FFF2-40B4-BE49-F238E27FC236}">
                <a16:creationId xmlns:a16="http://schemas.microsoft.com/office/drawing/2014/main" id="{1D7E285C-8739-0747-93BA-0CD5B8E1DB49}"/>
              </a:ext>
            </a:extLst>
          </p:cNvPr>
          <p:cNvSpPr txBox="1">
            <a:spLocks/>
          </p:cNvSpPr>
          <p:nvPr/>
        </p:nvSpPr>
        <p:spPr>
          <a:xfrm>
            <a:off x="541338" y="2866471"/>
            <a:ext cx="7886700" cy="134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ü"/>
            </a:pPr>
            <a:endParaRPr lang="en-US" altLang="ja-JP" sz="2000" dirty="0"/>
          </a:p>
        </p:txBody>
      </p:sp>
      <p:sp>
        <p:nvSpPr>
          <p:cNvPr id="6" name="テキスト ボックス 5">
            <a:extLst>
              <a:ext uri="{FF2B5EF4-FFF2-40B4-BE49-F238E27FC236}">
                <a16:creationId xmlns:a16="http://schemas.microsoft.com/office/drawing/2014/main" id="{D3C81DA8-23F5-4E7A-9BCD-0C0CDD643A26}"/>
              </a:ext>
            </a:extLst>
          </p:cNvPr>
          <p:cNvSpPr txBox="1"/>
          <p:nvPr/>
        </p:nvSpPr>
        <p:spPr>
          <a:xfrm>
            <a:off x="297921" y="1131877"/>
            <a:ext cx="7188729" cy="400110"/>
          </a:xfrm>
          <a:prstGeom prst="rect">
            <a:avLst/>
          </a:prstGeom>
          <a:noFill/>
        </p:spPr>
        <p:txBody>
          <a:bodyPr wrap="square" rtlCol="0">
            <a:spAutoFit/>
          </a:bodyPr>
          <a:lstStyle/>
          <a:p>
            <a:r>
              <a:rPr lang="ja-JP" altLang="en-US" sz="2000" dirty="0"/>
              <a:t>微細レーザー加工のためには扱いやすい短パルス光源が必要</a:t>
            </a:r>
            <a:endParaRPr kumimoji="1" lang="ja-JP" altLang="en-US" sz="2000" dirty="0"/>
          </a:p>
        </p:txBody>
      </p:sp>
      <p:sp>
        <p:nvSpPr>
          <p:cNvPr id="7" name="吹き出し: 円形 6">
            <a:extLst>
              <a:ext uri="{FF2B5EF4-FFF2-40B4-BE49-F238E27FC236}">
                <a16:creationId xmlns:a16="http://schemas.microsoft.com/office/drawing/2014/main" id="{7DB9CC60-8757-488A-B102-6B951AEB43E8}"/>
              </a:ext>
            </a:extLst>
          </p:cNvPr>
          <p:cNvSpPr/>
          <p:nvPr/>
        </p:nvSpPr>
        <p:spPr>
          <a:xfrm>
            <a:off x="1297515" y="4836068"/>
            <a:ext cx="3017309" cy="426181"/>
          </a:xfrm>
          <a:prstGeom prst="wedgeEllipseCallout">
            <a:avLst>
              <a:gd name="adj1" fmla="val 2842"/>
              <a:gd name="adj2" fmla="val -1346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アンプ技術が確立</a:t>
            </a:r>
          </a:p>
        </p:txBody>
      </p:sp>
      <p:grpSp>
        <p:nvGrpSpPr>
          <p:cNvPr id="12" name="グループ化 11">
            <a:extLst>
              <a:ext uri="{FF2B5EF4-FFF2-40B4-BE49-F238E27FC236}">
                <a16:creationId xmlns:a16="http://schemas.microsoft.com/office/drawing/2014/main" id="{B43051F3-EC22-43C0-97D6-FCB3022607CE}"/>
              </a:ext>
            </a:extLst>
          </p:cNvPr>
          <p:cNvGrpSpPr/>
          <p:nvPr/>
        </p:nvGrpSpPr>
        <p:grpSpPr>
          <a:xfrm>
            <a:off x="375709" y="4093638"/>
            <a:ext cx="9669407" cy="707886"/>
            <a:chOff x="375709" y="4093638"/>
            <a:chExt cx="9669407" cy="707886"/>
          </a:xfrm>
        </p:grpSpPr>
        <p:sp>
          <p:nvSpPr>
            <p:cNvPr id="8" name="テキスト ボックス 7">
              <a:extLst>
                <a:ext uri="{FF2B5EF4-FFF2-40B4-BE49-F238E27FC236}">
                  <a16:creationId xmlns:a16="http://schemas.microsoft.com/office/drawing/2014/main" id="{76DDE28D-A295-44A5-8198-3D4A1F3470DE}"/>
                </a:ext>
              </a:extLst>
            </p:cNvPr>
            <p:cNvSpPr txBox="1"/>
            <p:nvPr/>
          </p:nvSpPr>
          <p:spPr>
            <a:xfrm>
              <a:off x="375709" y="4093638"/>
              <a:ext cx="9669407" cy="707886"/>
            </a:xfrm>
            <a:prstGeom prst="rect">
              <a:avLst/>
            </a:prstGeom>
            <a:noFill/>
          </p:spPr>
          <p:txBody>
            <a:bodyPr wrap="square" rtlCol="0">
              <a:spAutoFit/>
            </a:bodyPr>
            <a:lstStyle/>
            <a:p>
              <a:r>
                <a:rPr lang="ja-JP" altLang="en-US" sz="2000" dirty="0"/>
                <a:t>電流注入型の</a:t>
              </a:r>
              <a:r>
                <a:rPr lang="en-US" altLang="ja-JP" sz="2000" dirty="0"/>
                <a:t>1 </a:t>
              </a:r>
              <a:r>
                <a:rPr lang="en-US" altLang="ja-JP" sz="2000" dirty="0" err="1"/>
                <a:t>μm</a:t>
              </a:r>
              <a:r>
                <a:rPr lang="ja-JP" altLang="en-US" sz="2000" dirty="0"/>
                <a:t>波長帯</a:t>
              </a:r>
              <a:r>
                <a:rPr lang="en-US" altLang="ja-JP" sz="2000" dirty="0" err="1"/>
                <a:t>InGaAs</a:t>
              </a:r>
              <a:r>
                <a:rPr lang="ja-JP" altLang="en-US" sz="2000" dirty="0"/>
                <a:t>系</a:t>
              </a:r>
              <a:r>
                <a:rPr lang="ja-JP" altLang="en-US" sz="2000"/>
                <a:t>半導体レーザーにおける</a:t>
              </a:r>
              <a:endParaRPr lang="en-US" altLang="ja-JP" sz="2000" dirty="0"/>
            </a:p>
            <a:p>
              <a:r>
                <a:rPr lang="en-US" altLang="ja-JP" sz="2000" dirty="0"/>
                <a:t>				</a:t>
              </a:r>
              <a:r>
                <a:rPr lang="ja-JP" altLang="en-US" sz="2000"/>
                <a:t>利得スイッチングパルスの高速化</a:t>
              </a:r>
              <a:r>
                <a:rPr lang="ja-JP" altLang="en-US" sz="2000" dirty="0"/>
                <a:t>を目指す</a:t>
              </a:r>
              <a:endParaRPr lang="en-US" altLang="ja-JP" sz="2000" dirty="0"/>
            </a:p>
          </p:txBody>
        </p:sp>
        <p:cxnSp>
          <p:nvCxnSpPr>
            <p:cNvPr id="10" name="直線コネクタ 9">
              <a:extLst>
                <a:ext uri="{FF2B5EF4-FFF2-40B4-BE49-F238E27FC236}">
                  <a16:creationId xmlns:a16="http://schemas.microsoft.com/office/drawing/2014/main" id="{3B157BF5-CFAF-45B1-BAEB-D444CFBDF44F}"/>
                </a:ext>
              </a:extLst>
            </p:cNvPr>
            <p:cNvCxnSpPr>
              <a:cxnSpLocks/>
            </p:cNvCxnSpPr>
            <p:nvPr/>
          </p:nvCxnSpPr>
          <p:spPr>
            <a:xfrm>
              <a:off x="2040467" y="4428066"/>
              <a:ext cx="1574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テキスト ボックス 12">
            <a:extLst>
              <a:ext uri="{FF2B5EF4-FFF2-40B4-BE49-F238E27FC236}">
                <a16:creationId xmlns:a16="http://schemas.microsoft.com/office/drawing/2014/main" id="{42350122-DDEA-4FF6-8A10-68BF197B5C6F}"/>
              </a:ext>
            </a:extLst>
          </p:cNvPr>
          <p:cNvSpPr txBox="1"/>
          <p:nvPr/>
        </p:nvSpPr>
        <p:spPr>
          <a:xfrm>
            <a:off x="-122182" y="5579376"/>
            <a:ext cx="8874013" cy="830997"/>
          </a:xfrm>
          <a:prstGeom prst="rect">
            <a:avLst/>
          </a:prstGeom>
          <a:noFill/>
        </p:spPr>
        <p:txBody>
          <a:bodyPr wrap="square" rtlCol="0">
            <a:spAutoFit/>
          </a:bodyPr>
          <a:lstStyle/>
          <a:p>
            <a:pPr algn="ctr"/>
            <a:r>
              <a:rPr lang="ja-JP" altLang="en-US" sz="2400" dirty="0"/>
              <a:t>利得スイッチングの基礎物理に立ち戻って</a:t>
            </a:r>
            <a:r>
              <a:rPr lang="en-US" altLang="ja-JP" sz="2400" dirty="0"/>
              <a:t>LD</a:t>
            </a:r>
            <a:r>
              <a:rPr lang="ja-JP" altLang="en-US" sz="2400" dirty="0"/>
              <a:t>の</a:t>
            </a:r>
            <a:endParaRPr lang="en-US" altLang="ja-JP" sz="2400" dirty="0"/>
          </a:p>
          <a:p>
            <a:pPr algn="ctr"/>
            <a:r>
              <a:rPr lang="ja-JP" altLang="en-US" sz="2400" dirty="0"/>
              <a:t>デザイン・開発・評価測定を行う</a:t>
            </a:r>
            <a:endParaRPr lang="en-US" altLang="ja-JP" sz="2400" dirty="0"/>
          </a:p>
        </p:txBody>
      </p:sp>
      <p:sp>
        <p:nvSpPr>
          <p:cNvPr id="14" name="吹き出し: 円形 13">
            <a:extLst>
              <a:ext uri="{FF2B5EF4-FFF2-40B4-BE49-F238E27FC236}">
                <a16:creationId xmlns:a16="http://schemas.microsoft.com/office/drawing/2014/main" id="{68E2FB03-484D-4BC3-8FEE-F9FCE68FE522}"/>
              </a:ext>
            </a:extLst>
          </p:cNvPr>
          <p:cNvSpPr/>
          <p:nvPr/>
        </p:nvSpPr>
        <p:spPr>
          <a:xfrm>
            <a:off x="118534" y="3582996"/>
            <a:ext cx="1921933" cy="426181"/>
          </a:xfrm>
          <a:prstGeom prst="wedgeEllipseCallout">
            <a:avLst>
              <a:gd name="adj1" fmla="val -11609"/>
              <a:gd name="adj2" fmla="val 749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応用上重要</a:t>
            </a:r>
            <a:endParaRPr kumimoji="1" lang="ja-JP" altLang="en-US" dirty="0"/>
          </a:p>
        </p:txBody>
      </p:sp>
    </p:spTree>
    <p:extLst>
      <p:ext uri="{BB962C8B-B14F-4D97-AF65-F5344CB8AC3E}">
        <p14:creationId xmlns:p14="http://schemas.microsoft.com/office/powerpoint/2010/main" val="39163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B4658-E1EA-4D65-AFD7-09F1AE897951}"/>
              </a:ext>
            </a:extLst>
          </p:cNvPr>
          <p:cNvSpPr>
            <a:spLocks noGrp="1"/>
          </p:cNvSpPr>
          <p:nvPr>
            <p:ph idx="1"/>
          </p:nvPr>
        </p:nvSpPr>
        <p:spPr>
          <a:xfrm>
            <a:off x="518584" y="2731559"/>
            <a:ext cx="7886700" cy="4351338"/>
          </a:xfrm>
        </p:spPr>
        <p:txBody>
          <a:bodyPr/>
          <a:lstStyle/>
          <a:p>
            <a:pPr marL="0" indent="0" algn="ctr">
              <a:buNone/>
            </a:pPr>
            <a:r>
              <a:rPr lang="ja-JP" altLang="en-US" dirty="0"/>
              <a:t>以上</a:t>
            </a:r>
            <a:endParaRPr lang="en-US" altLang="ja-JP" dirty="0"/>
          </a:p>
          <a:p>
            <a:pPr marL="0" indent="0" algn="ctr">
              <a:buNone/>
            </a:pPr>
            <a:r>
              <a:rPr kumimoji="1" lang="ja-JP" altLang="en-US" dirty="0"/>
              <a:t>ありがとうございました</a:t>
            </a:r>
          </a:p>
        </p:txBody>
      </p:sp>
      <p:sp>
        <p:nvSpPr>
          <p:cNvPr id="4" name="スライド番号プレースホルダー 3">
            <a:extLst>
              <a:ext uri="{FF2B5EF4-FFF2-40B4-BE49-F238E27FC236}">
                <a16:creationId xmlns:a16="http://schemas.microsoft.com/office/drawing/2014/main" id="{E5ECFA52-0100-4852-804C-D99EE00E2420}"/>
              </a:ext>
            </a:extLst>
          </p:cNvPr>
          <p:cNvSpPr>
            <a:spLocks noGrp="1"/>
          </p:cNvSpPr>
          <p:nvPr>
            <p:ph type="sldNum" sz="quarter" idx="12"/>
          </p:nvPr>
        </p:nvSpPr>
        <p:spPr/>
        <p:txBody>
          <a:bodyPr/>
          <a:lstStyle/>
          <a:p>
            <a:fld id="{B1CF0B90-4240-4ABE-BCFA-150BA8095602}" type="slidenum">
              <a:rPr kumimoji="1" lang="ja-JP" altLang="en-US" smtClean="0"/>
              <a:t>29</a:t>
            </a:fld>
            <a:endParaRPr kumimoji="1" lang="ja-JP" altLang="en-US"/>
          </a:p>
        </p:txBody>
      </p:sp>
    </p:spTree>
    <p:extLst>
      <p:ext uri="{BB962C8B-B14F-4D97-AF65-F5344CB8AC3E}">
        <p14:creationId xmlns:p14="http://schemas.microsoft.com/office/powerpoint/2010/main" val="292728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A860B3E-4599-4CB3-9C50-F2F90B0ED1DC}"/>
              </a:ext>
            </a:extLst>
          </p:cNvPr>
          <p:cNvSpPr>
            <a:spLocks noGrp="1"/>
          </p:cNvSpPr>
          <p:nvPr>
            <p:ph type="sldNum" sz="quarter" idx="12"/>
          </p:nvPr>
        </p:nvSpPr>
        <p:spPr/>
        <p:txBody>
          <a:bodyPr/>
          <a:lstStyle/>
          <a:p>
            <a:fld id="{B1CF0B90-4240-4ABE-BCFA-150BA8095602}" type="slidenum">
              <a:rPr kumimoji="1" lang="ja-JP" altLang="en-US" smtClean="0"/>
              <a:t>30</a:t>
            </a:fld>
            <a:endParaRPr kumimoji="1" lang="ja-JP" altLang="en-US"/>
          </a:p>
        </p:txBody>
      </p:sp>
      <p:grpSp>
        <p:nvGrpSpPr>
          <p:cNvPr id="5" name="グループ化 4">
            <a:extLst>
              <a:ext uri="{FF2B5EF4-FFF2-40B4-BE49-F238E27FC236}">
                <a16:creationId xmlns:a16="http://schemas.microsoft.com/office/drawing/2014/main" id="{3A1C552D-C774-45D7-8087-5BA277345366}"/>
              </a:ext>
            </a:extLst>
          </p:cNvPr>
          <p:cNvGrpSpPr/>
          <p:nvPr/>
        </p:nvGrpSpPr>
        <p:grpSpPr>
          <a:xfrm>
            <a:off x="80760" y="752644"/>
            <a:ext cx="8663769" cy="1837689"/>
            <a:chOff x="80760" y="752644"/>
            <a:chExt cx="8663769" cy="1837689"/>
          </a:xfrm>
        </p:grpSpPr>
        <p:pic>
          <p:nvPicPr>
            <p:cNvPr id="6" name="図 5">
              <a:extLst>
                <a:ext uri="{FF2B5EF4-FFF2-40B4-BE49-F238E27FC236}">
                  <a16:creationId xmlns:a16="http://schemas.microsoft.com/office/drawing/2014/main" id="{0A12153D-52DD-4D27-A9C3-E1A680190D90}"/>
                </a:ext>
              </a:extLst>
            </p:cNvPr>
            <p:cNvPicPr>
              <a:picLocks noChangeAspect="1"/>
            </p:cNvPicPr>
            <p:nvPr/>
          </p:nvPicPr>
          <p:blipFill rotWithShape="1">
            <a:blip r:embed="rId2"/>
            <a:srcRect l="26909" t="42485" r="23909" b="39899"/>
            <a:stretch/>
          </p:blipFill>
          <p:spPr>
            <a:xfrm>
              <a:off x="1194206" y="1069104"/>
              <a:ext cx="7550323" cy="1521229"/>
            </a:xfrm>
            <a:prstGeom prst="rect">
              <a:avLst/>
            </a:prstGeom>
          </p:spPr>
        </p:pic>
        <p:sp>
          <p:nvSpPr>
            <p:cNvPr id="7" name="テキスト ボックス 6">
              <a:extLst>
                <a:ext uri="{FF2B5EF4-FFF2-40B4-BE49-F238E27FC236}">
                  <a16:creationId xmlns:a16="http://schemas.microsoft.com/office/drawing/2014/main" id="{03C9DD11-20D4-4E06-9601-95EB36D6B271}"/>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8" name="テキスト ボックス 7">
              <a:extLst>
                <a:ext uri="{FF2B5EF4-FFF2-40B4-BE49-F238E27FC236}">
                  <a16:creationId xmlns:a16="http://schemas.microsoft.com/office/drawing/2014/main" id="{E300A362-3647-487A-83CE-712512166ADC}"/>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9" name="テキスト ボックス 8">
              <a:extLst>
                <a:ext uri="{FF2B5EF4-FFF2-40B4-BE49-F238E27FC236}">
                  <a16:creationId xmlns:a16="http://schemas.microsoft.com/office/drawing/2014/main" id="{E53A51E9-81B4-4B1E-B6CB-567C44EDB2E2}"/>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10" name="左中かっこ 9">
              <a:extLst>
                <a:ext uri="{FF2B5EF4-FFF2-40B4-BE49-F238E27FC236}">
                  <a16:creationId xmlns:a16="http://schemas.microsoft.com/office/drawing/2014/main" id="{329CD3EE-71FE-4793-B602-FA1ED1DFCE82}"/>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11" name="図 10">
            <a:extLst>
              <a:ext uri="{FF2B5EF4-FFF2-40B4-BE49-F238E27FC236}">
                <a16:creationId xmlns:a16="http://schemas.microsoft.com/office/drawing/2014/main" id="{F6311FFB-5357-4918-9537-C55987848801}"/>
              </a:ext>
            </a:extLst>
          </p:cNvPr>
          <p:cNvPicPr>
            <a:picLocks noChangeAspect="1"/>
          </p:cNvPicPr>
          <p:nvPr/>
        </p:nvPicPr>
        <p:blipFill rotWithShape="1">
          <a:blip r:embed="rId3">
            <a:extLst>
              <a:ext uri="{28A0092B-C50C-407E-A947-70E740481C1C}">
                <a14:useLocalDpi xmlns:a14="http://schemas.microsoft.com/office/drawing/2010/main" val="0"/>
              </a:ext>
            </a:extLst>
          </a:blip>
          <a:srcRect r="48162"/>
          <a:stretch/>
        </p:blipFill>
        <p:spPr>
          <a:xfrm>
            <a:off x="5765422" y="259415"/>
            <a:ext cx="3342445" cy="3136988"/>
          </a:xfrm>
          <a:prstGeom prst="rect">
            <a:avLst/>
          </a:prstGeom>
        </p:spPr>
      </p:pic>
    </p:spTree>
    <p:extLst>
      <p:ext uri="{BB962C8B-B14F-4D97-AF65-F5344CB8AC3E}">
        <p14:creationId xmlns:p14="http://schemas.microsoft.com/office/powerpoint/2010/main" val="422963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03DA-6438-B74A-8862-11E50F1DD0F2}"/>
              </a:ext>
            </a:extLst>
          </p:cNvPr>
          <p:cNvSpPr>
            <a:spLocks noGrp="1"/>
          </p:cNvSpPr>
          <p:nvPr>
            <p:ph type="sldNum" sz="quarter" idx="12"/>
          </p:nvPr>
        </p:nvSpPr>
        <p:spPr/>
        <p:txBody>
          <a:bodyPr/>
          <a:lstStyle/>
          <a:p>
            <a:fld id="{B1CF0B90-4240-4ABE-BCFA-150BA8095602}" type="slidenum">
              <a:rPr kumimoji="1" lang="ja-JP" altLang="en-US" smtClean="0"/>
              <a:t>31</a:t>
            </a:fld>
            <a:endParaRPr kumimoji="1" lang="ja-JP" altLang="en-US"/>
          </a:p>
        </p:txBody>
      </p:sp>
      <p:sp>
        <p:nvSpPr>
          <p:cNvPr id="10" name="タイトル 1">
            <a:extLst>
              <a:ext uri="{FF2B5EF4-FFF2-40B4-BE49-F238E27FC236}">
                <a16:creationId xmlns:a16="http://schemas.microsoft.com/office/drawing/2014/main" id="{82D8B8A0-2E04-4411-ABA0-0A47344E5F52}"/>
              </a:ext>
            </a:extLst>
          </p:cNvPr>
          <p:cNvSpPr>
            <a:spLocks noGrp="1"/>
          </p:cNvSpPr>
          <p:nvPr>
            <p:ph type="title"/>
          </p:nvPr>
        </p:nvSpPr>
        <p:spPr>
          <a:xfrm>
            <a:off x="155943" y="88016"/>
            <a:ext cx="9602258" cy="315911"/>
          </a:xfrm>
        </p:spPr>
        <p:txBody>
          <a:bodyPr>
            <a:noAutofit/>
          </a:bodyPr>
          <a:lstStyle/>
          <a:p>
            <a:r>
              <a:rPr kumimoji="1" lang="ja-JP" altLang="en-US" sz="2800" u="sng" dirty="0"/>
              <a:t>背景</a:t>
            </a:r>
            <a:r>
              <a:rPr kumimoji="1" lang="en-US" altLang="ja-JP" sz="2800" u="sng" dirty="0"/>
              <a:t> :</a:t>
            </a:r>
            <a:r>
              <a:rPr lang="ja-JP" altLang="en-US" sz="2800" u="sng" dirty="0"/>
              <a:t> </a:t>
            </a:r>
            <a:r>
              <a:rPr lang="en-US" altLang="ja-JP" sz="2800" u="sng" dirty="0" err="1"/>
              <a:t>InGaAs</a:t>
            </a:r>
            <a:r>
              <a:rPr lang="ja-JP" altLang="en-US" sz="2800" u="sng" dirty="0"/>
              <a:t>系材料の多重量子井戸化</a:t>
            </a:r>
            <a:endParaRPr kumimoji="1" lang="ja-JP" altLang="en-US" sz="2800" u="sng" dirty="0"/>
          </a:p>
        </p:txBody>
      </p:sp>
      <p:pic>
        <p:nvPicPr>
          <p:cNvPr id="40" name="Picture 2" descr="ãybãã¼ããã¡ã¤ããã®ç»åæ¤ç´¢çµæ">
            <a:extLst>
              <a:ext uri="{FF2B5EF4-FFF2-40B4-BE49-F238E27FC236}">
                <a16:creationId xmlns:a16="http://schemas.microsoft.com/office/drawing/2014/main" id="{5CEC516E-D923-4C4F-B69D-A47DC626B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30" y="1468650"/>
            <a:ext cx="3269632" cy="2452224"/>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グループ化 48">
            <a:extLst>
              <a:ext uri="{FF2B5EF4-FFF2-40B4-BE49-F238E27FC236}">
                <a16:creationId xmlns:a16="http://schemas.microsoft.com/office/drawing/2014/main" id="{86035E56-B65B-41C6-A398-BAA525E09966}"/>
              </a:ext>
            </a:extLst>
          </p:cNvPr>
          <p:cNvGrpSpPr/>
          <p:nvPr/>
        </p:nvGrpSpPr>
        <p:grpSpPr>
          <a:xfrm>
            <a:off x="4515067" y="363117"/>
            <a:ext cx="4638115" cy="4210361"/>
            <a:chOff x="3891557" y="900956"/>
            <a:chExt cx="3982338" cy="3408578"/>
          </a:xfrm>
        </p:grpSpPr>
        <p:grpSp>
          <p:nvGrpSpPr>
            <p:cNvPr id="25" name="グループ化 24">
              <a:extLst>
                <a:ext uri="{FF2B5EF4-FFF2-40B4-BE49-F238E27FC236}">
                  <a16:creationId xmlns:a16="http://schemas.microsoft.com/office/drawing/2014/main" id="{28DD659A-922F-48F7-B2AF-E580F121F530}"/>
                </a:ext>
              </a:extLst>
            </p:cNvPr>
            <p:cNvGrpSpPr/>
            <p:nvPr/>
          </p:nvGrpSpPr>
          <p:grpSpPr>
            <a:xfrm>
              <a:off x="4188884" y="1602844"/>
              <a:ext cx="3435074" cy="2706690"/>
              <a:chOff x="4188884" y="1602844"/>
              <a:chExt cx="3435074" cy="2706690"/>
            </a:xfrm>
          </p:grpSpPr>
          <p:pic>
            <p:nvPicPr>
              <p:cNvPr id="2" name="図 1">
                <a:extLst>
                  <a:ext uri="{FF2B5EF4-FFF2-40B4-BE49-F238E27FC236}">
                    <a16:creationId xmlns:a16="http://schemas.microsoft.com/office/drawing/2014/main" id="{F7A4FF69-192F-4836-B596-734A40F03F65}"/>
                  </a:ext>
                </a:extLst>
              </p:cNvPr>
              <p:cNvPicPr>
                <a:picLocks noChangeAspect="1"/>
              </p:cNvPicPr>
              <p:nvPr/>
            </p:nvPicPr>
            <p:blipFill rotWithShape="1">
              <a:blip r:embed="rId4"/>
              <a:srcRect l="21667" t="17244" r="31667" b="17386"/>
              <a:stretch/>
            </p:blipFill>
            <p:spPr>
              <a:xfrm>
                <a:off x="4188884" y="1602844"/>
                <a:ext cx="3435074" cy="2706690"/>
              </a:xfrm>
              <a:prstGeom prst="rect">
                <a:avLst/>
              </a:prstGeom>
            </p:spPr>
          </p:pic>
          <p:cxnSp>
            <p:nvCxnSpPr>
              <p:cNvPr id="11" name="直線コネクタ 10">
                <a:extLst>
                  <a:ext uri="{FF2B5EF4-FFF2-40B4-BE49-F238E27FC236}">
                    <a16:creationId xmlns:a16="http://schemas.microsoft.com/office/drawing/2014/main" id="{85E239DA-5220-4139-9FD8-067A01C517A2}"/>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9830F6B-744C-4550-B6C0-A2A9A23F1778}"/>
                  </a:ext>
                </a:extLst>
              </p:cNvPr>
              <p:cNvCxnSpPr>
                <a:cxnSpLocks/>
              </p:cNvCxnSpPr>
              <p:nvPr/>
            </p:nvCxnSpPr>
            <p:spPr>
              <a:xfrm flipV="1">
                <a:off x="5551253" y="1763709"/>
                <a:ext cx="0" cy="21094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F8317FEB-A0CA-4E4F-ACEF-9D3B4B6F9673}"/>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31" name="グループ化 30">
              <a:extLst>
                <a:ext uri="{FF2B5EF4-FFF2-40B4-BE49-F238E27FC236}">
                  <a16:creationId xmlns:a16="http://schemas.microsoft.com/office/drawing/2014/main" id="{FFDB222D-DA5C-48B0-9E37-F557A0FC60A2}"/>
                </a:ext>
              </a:extLst>
            </p:cNvPr>
            <p:cNvGrpSpPr/>
            <p:nvPr/>
          </p:nvGrpSpPr>
          <p:grpSpPr>
            <a:xfrm>
              <a:off x="3950761" y="1189445"/>
              <a:ext cx="2766588" cy="369332"/>
              <a:chOff x="4166524" y="1197677"/>
              <a:chExt cx="2766588" cy="369332"/>
            </a:xfrm>
          </p:grpSpPr>
          <p:sp>
            <p:nvSpPr>
              <p:cNvPr id="26" name="テキスト ボックス 25">
                <a:extLst>
                  <a:ext uri="{FF2B5EF4-FFF2-40B4-BE49-F238E27FC236}">
                    <a16:creationId xmlns:a16="http://schemas.microsoft.com/office/drawing/2014/main" id="{86DFB04B-EC1E-4ED9-A4C1-F69914A1E006}"/>
                  </a:ext>
                </a:extLst>
              </p:cNvPr>
              <p:cNvSpPr txBox="1"/>
              <p:nvPr/>
            </p:nvSpPr>
            <p:spPr>
              <a:xfrm>
                <a:off x="5147958" y="1197677"/>
                <a:ext cx="758882" cy="369332"/>
              </a:xfrm>
              <a:prstGeom prst="rect">
                <a:avLst/>
              </a:prstGeom>
              <a:noFill/>
            </p:spPr>
            <p:txBody>
              <a:bodyPr wrap="square" rtlCol="0">
                <a:spAutoFit/>
              </a:bodyPr>
              <a:lstStyle/>
              <a:p>
                <a:r>
                  <a:rPr lang="en-US" altLang="ja-JP" dirty="0"/>
                  <a:t>GaAs</a:t>
                </a:r>
                <a:endParaRPr kumimoji="1" lang="ja-JP" altLang="en-US" dirty="0"/>
              </a:p>
            </p:txBody>
          </p:sp>
          <p:sp>
            <p:nvSpPr>
              <p:cNvPr id="27" name="テキスト ボックス 26">
                <a:extLst>
                  <a:ext uri="{FF2B5EF4-FFF2-40B4-BE49-F238E27FC236}">
                    <a16:creationId xmlns:a16="http://schemas.microsoft.com/office/drawing/2014/main" id="{FA29D152-6993-4802-977D-F4250D54813F}"/>
                  </a:ext>
                </a:extLst>
              </p:cNvPr>
              <p:cNvSpPr txBox="1"/>
              <p:nvPr/>
            </p:nvSpPr>
            <p:spPr>
              <a:xfrm>
                <a:off x="5982788" y="1197677"/>
                <a:ext cx="950324" cy="369332"/>
              </a:xfrm>
              <a:prstGeom prst="rect">
                <a:avLst/>
              </a:prstGeom>
              <a:noFill/>
            </p:spPr>
            <p:txBody>
              <a:bodyPr wrap="square" rtlCol="0">
                <a:spAutoFit/>
              </a:bodyPr>
              <a:lstStyle/>
              <a:p>
                <a:r>
                  <a:rPr lang="en-US" altLang="ja-JP" dirty="0" err="1"/>
                  <a:t>InGaAs</a:t>
                </a:r>
                <a:endParaRPr kumimoji="1" lang="ja-JP" altLang="en-US" dirty="0"/>
              </a:p>
            </p:txBody>
          </p:sp>
          <p:sp>
            <p:nvSpPr>
              <p:cNvPr id="28" name="テキスト ボックス 27">
                <a:extLst>
                  <a:ext uri="{FF2B5EF4-FFF2-40B4-BE49-F238E27FC236}">
                    <a16:creationId xmlns:a16="http://schemas.microsoft.com/office/drawing/2014/main" id="{177565C9-B4A6-4ECE-96A8-E2D16691E105}"/>
                  </a:ext>
                </a:extLst>
              </p:cNvPr>
              <p:cNvSpPr txBox="1"/>
              <p:nvPr/>
            </p:nvSpPr>
            <p:spPr>
              <a:xfrm>
                <a:off x="4166524" y="1197677"/>
                <a:ext cx="950323" cy="369332"/>
              </a:xfrm>
              <a:prstGeom prst="rect">
                <a:avLst/>
              </a:prstGeom>
              <a:noFill/>
            </p:spPr>
            <p:txBody>
              <a:bodyPr wrap="square" rtlCol="0">
                <a:spAutoFit/>
              </a:bodyPr>
              <a:lstStyle/>
              <a:p>
                <a:r>
                  <a:rPr kumimoji="1" lang="en-US" altLang="ja-JP" dirty="0" err="1"/>
                  <a:t>GaAsP</a:t>
                </a:r>
                <a:r>
                  <a:rPr kumimoji="1" lang="en-US" altLang="ja-JP" dirty="0"/>
                  <a:t> </a:t>
                </a:r>
                <a:endParaRPr kumimoji="1" lang="ja-JP" altLang="en-US" dirty="0"/>
              </a:p>
            </p:txBody>
          </p:sp>
          <p:sp>
            <p:nvSpPr>
              <p:cNvPr id="29" name="テキスト ボックス 28">
                <a:extLst>
                  <a:ext uri="{FF2B5EF4-FFF2-40B4-BE49-F238E27FC236}">
                    <a16:creationId xmlns:a16="http://schemas.microsoft.com/office/drawing/2014/main" id="{5EE67623-9F3F-486F-B8C2-46F18221D70E}"/>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30" name="テキスト ボックス 29">
                <a:extLst>
                  <a:ext uri="{FF2B5EF4-FFF2-40B4-BE49-F238E27FC236}">
                    <a16:creationId xmlns:a16="http://schemas.microsoft.com/office/drawing/2014/main" id="{D8B4AEAB-ADB5-4E13-B8F7-BFA53EBB02D6}"/>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33" name="直線矢印コネクタ 32">
              <a:extLst>
                <a:ext uri="{FF2B5EF4-FFF2-40B4-BE49-F238E27FC236}">
                  <a16:creationId xmlns:a16="http://schemas.microsoft.com/office/drawing/2014/main" id="{FBC185FF-12CB-4B8B-AA91-BC3FB4692AD1}"/>
                </a:ext>
              </a:extLst>
            </p:cNvPr>
            <p:cNvCxnSpPr>
              <a:cxnSpLocks/>
              <a:stCxn id="27" idx="2"/>
            </p:cNvCxnSpPr>
            <p:nvPr/>
          </p:nvCxnSpPr>
          <p:spPr>
            <a:xfrm flipH="1">
              <a:off x="5551253" y="1558777"/>
              <a:ext cx="690934" cy="204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74EBCD3F-C506-40FC-95B8-6C58CA31D838}"/>
                </a:ext>
              </a:extLst>
            </p:cNvPr>
            <p:cNvCxnSpPr>
              <a:cxnSpLocks/>
              <a:stCxn id="26" idx="2"/>
            </p:cNvCxnSpPr>
            <p:nvPr/>
          </p:nvCxnSpPr>
          <p:spPr>
            <a:xfrm>
              <a:off x="5311636" y="1558777"/>
              <a:ext cx="27320" cy="20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2AD2C6-1F90-4388-8A8A-5A9B69DDB45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正方形/長方形 42">
              <a:extLst>
                <a:ext uri="{FF2B5EF4-FFF2-40B4-BE49-F238E27FC236}">
                  <a16:creationId xmlns:a16="http://schemas.microsoft.com/office/drawing/2014/main" id="{32869D54-4673-4B4C-84B0-44A94CA43D74}"/>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278D4CEE-B67E-413C-993C-F2F82785B33D}"/>
                </a:ext>
              </a:extLst>
            </p:cNvPr>
            <p:cNvPicPr>
              <a:picLocks noChangeAspect="1"/>
            </p:cNvPicPr>
            <p:nvPr/>
          </p:nvPicPr>
          <p:blipFill rotWithShape="1">
            <a:blip r:embed="rId5"/>
            <a:srcRect l="18928" r="7422" b="77666"/>
            <a:stretch/>
          </p:blipFill>
          <p:spPr>
            <a:xfrm rot="16200000">
              <a:off x="6620209" y="2458573"/>
              <a:ext cx="1916297" cy="591074"/>
            </a:xfrm>
            <a:prstGeom prst="rect">
              <a:avLst/>
            </a:prstGeom>
          </p:spPr>
        </p:pic>
        <p:sp>
          <p:nvSpPr>
            <p:cNvPr id="47" name="テキスト ボックス 46">
              <a:extLst>
                <a:ext uri="{FF2B5EF4-FFF2-40B4-BE49-F238E27FC236}">
                  <a16:creationId xmlns:a16="http://schemas.microsoft.com/office/drawing/2014/main" id="{4C7F2121-4F45-4CFD-A034-9183A05863E6}"/>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50" name="図 49">
            <a:extLst>
              <a:ext uri="{FF2B5EF4-FFF2-40B4-BE49-F238E27FC236}">
                <a16:creationId xmlns:a16="http://schemas.microsoft.com/office/drawing/2014/main" id="{342F5985-A957-4AFC-A4C3-4D75EA256693}"/>
              </a:ext>
            </a:extLst>
          </p:cNvPr>
          <p:cNvPicPr>
            <a:picLocks noChangeAspect="1"/>
          </p:cNvPicPr>
          <p:nvPr/>
        </p:nvPicPr>
        <p:blipFill rotWithShape="1">
          <a:blip r:embed="rId6"/>
          <a:srcRect l="23290" t="18931" r="35573" b="22583"/>
          <a:stretch/>
        </p:blipFill>
        <p:spPr>
          <a:xfrm>
            <a:off x="966612" y="4522303"/>
            <a:ext cx="2862891" cy="2289530"/>
          </a:xfrm>
          <a:prstGeom prst="rect">
            <a:avLst/>
          </a:prstGeom>
        </p:spPr>
      </p:pic>
    </p:spTree>
    <p:extLst>
      <p:ext uri="{BB962C8B-B14F-4D97-AF65-F5344CB8AC3E}">
        <p14:creationId xmlns:p14="http://schemas.microsoft.com/office/powerpoint/2010/main" val="3444718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BED27B7-3E32-4F39-991F-81B6B8CC6BCE}"/>
              </a:ext>
            </a:extLst>
          </p:cNvPr>
          <p:cNvSpPr>
            <a:spLocks noGrp="1"/>
          </p:cNvSpPr>
          <p:nvPr>
            <p:ph type="sldNum" sz="quarter" idx="12"/>
          </p:nvPr>
        </p:nvSpPr>
        <p:spPr/>
        <p:txBody>
          <a:bodyPr/>
          <a:lstStyle/>
          <a:p>
            <a:fld id="{B1CF0B90-4240-4ABE-BCFA-150BA8095602}" type="slidenum">
              <a:rPr kumimoji="1" lang="ja-JP" altLang="en-US" smtClean="0"/>
              <a:t>32</a:t>
            </a:fld>
            <a:endParaRPr kumimoji="1" lang="ja-JP" altLang="en-US"/>
          </a:p>
        </p:txBody>
      </p:sp>
      <p:pic>
        <p:nvPicPr>
          <p:cNvPr id="5" name="図 4">
            <a:extLst>
              <a:ext uri="{FF2B5EF4-FFF2-40B4-BE49-F238E27FC236}">
                <a16:creationId xmlns:a16="http://schemas.microsoft.com/office/drawing/2014/main" id="{930F3558-11D7-4831-A5F9-C21D61961219}"/>
              </a:ext>
            </a:extLst>
          </p:cNvPr>
          <p:cNvPicPr>
            <a:picLocks noChangeAspect="1"/>
          </p:cNvPicPr>
          <p:nvPr/>
        </p:nvPicPr>
        <p:blipFill>
          <a:blip r:embed="rId2"/>
          <a:stretch>
            <a:fillRect/>
          </a:stretch>
        </p:blipFill>
        <p:spPr>
          <a:xfrm>
            <a:off x="1" y="940147"/>
            <a:ext cx="4247688" cy="2952193"/>
          </a:xfrm>
          <a:prstGeom prst="rect">
            <a:avLst/>
          </a:prstGeom>
        </p:spPr>
      </p:pic>
      <p:sp>
        <p:nvSpPr>
          <p:cNvPr id="6" name="テキスト ボックス 5">
            <a:extLst>
              <a:ext uri="{FF2B5EF4-FFF2-40B4-BE49-F238E27FC236}">
                <a16:creationId xmlns:a16="http://schemas.microsoft.com/office/drawing/2014/main" id="{9886D232-05FC-4C69-A5A0-21D790A789F2}"/>
              </a:ext>
            </a:extLst>
          </p:cNvPr>
          <p:cNvSpPr txBox="1"/>
          <p:nvPr/>
        </p:nvSpPr>
        <p:spPr>
          <a:xfrm>
            <a:off x="121024" y="376082"/>
            <a:ext cx="3348318" cy="369332"/>
          </a:xfrm>
          <a:prstGeom prst="rect">
            <a:avLst/>
          </a:prstGeom>
          <a:noFill/>
        </p:spPr>
        <p:txBody>
          <a:bodyPr wrap="square" rtlCol="0">
            <a:spAutoFit/>
          </a:bodyPr>
          <a:lstStyle/>
          <a:p>
            <a:r>
              <a:rPr kumimoji="1" lang="en-US" altLang="ja-JP" dirty="0"/>
              <a:t>3QW</a:t>
            </a:r>
            <a:endParaRPr kumimoji="1" lang="ja-JP" altLang="en-US" dirty="0"/>
          </a:p>
        </p:txBody>
      </p:sp>
      <p:pic>
        <p:nvPicPr>
          <p:cNvPr id="7" name="図 6">
            <a:extLst>
              <a:ext uri="{FF2B5EF4-FFF2-40B4-BE49-F238E27FC236}">
                <a16:creationId xmlns:a16="http://schemas.microsoft.com/office/drawing/2014/main" id="{5F56AD4D-59A7-45A4-BA27-137754A1EE4E}"/>
              </a:ext>
            </a:extLst>
          </p:cNvPr>
          <p:cNvPicPr>
            <a:picLocks noChangeAspect="1"/>
          </p:cNvPicPr>
          <p:nvPr/>
        </p:nvPicPr>
        <p:blipFill>
          <a:blip r:embed="rId3"/>
          <a:stretch>
            <a:fillRect/>
          </a:stretch>
        </p:blipFill>
        <p:spPr>
          <a:xfrm>
            <a:off x="4081825" y="971546"/>
            <a:ext cx="4362253" cy="2932041"/>
          </a:xfrm>
          <a:prstGeom prst="rect">
            <a:avLst/>
          </a:prstGeom>
        </p:spPr>
      </p:pic>
      <p:pic>
        <p:nvPicPr>
          <p:cNvPr id="8" name="図 7">
            <a:extLst>
              <a:ext uri="{FF2B5EF4-FFF2-40B4-BE49-F238E27FC236}">
                <a16:creationId xmlns:a16="http://schemas.microsoft.com/office/drawing/2014/main" id="{6B9947D1-5843-4C72-A705-DBDE47800C98}"/>
              </a:ext>
            </a:extLst>
          </p:cNvPr>
          <p:cNvPicPr>
            <a:picLocks noChangeAspect="1"/>
          </p:cNvPicPr>
          <p:nvPr/>
        </p:nvPicPr>
        <p:blipFill>
          <a:blip r:embed="rId4"/>
          <a:stretch>
            <a:fillRect/>
          </a:stretch>
        </p:blipFill>
        <p:spPr>
          <a:xfrm>
            <a:off x="4047942" y="3892340"/>
            <a:ext cx="4362253" cy="2932041"/>
          </a:xfrm>
          <a:prstGeom prst="rect">
            <a:avLst/>
          </a:prstGeom>
        </p:spPr>
      </p:pic>
      <p:sp>
        <p:nvSpPr>
          <p:cNvPr id="9" name="テキスト ボックス 8">
            <a:extLst>
              <a:ext uri="{FF2B5EF4-FFF2-40B4-BE49-F238E27FC236}">
                <a16:creationId xmlns:a16="http://schemas.microsoft.com/office/drawing/2014/main" id="{05E0921B-424E-4F98-88E4-8AE76599F2E6}"/>
              </a:ext>
            </a:extLst>
          </p:cNvPr>
          <p:cNvSpPr txBox="1"/>
          <p:nvPr/>
        </p:nvSpPr>
        <p:spPr>
          <a:xfrm>
            <a:off x="194733" y="33619"/>
            <a:ext cx="4826000" cy="369332"/>
          </a:xfrm>
          <a:prstGeom prst="rect">
            <a:avLst/>
          </a:prstGeom>
          <a:noFill/>
        </p:spPr>
        <p:txBody>
          <a:bodyPr wrap="square" rtlCol="0">
            <a:spAutoFit/>
          </a:bodyPr>
          <a:lstStyle/>
          <a:p>
            <a:r>
              <a:rPr lang="ja-JP" altLang="en-US" dirty="0"/>
              <a:t>外部量子効率</a:t>
            </a:r>
            <a:r>
              <a:rPr lang="en-US" altLang="ja-JP" dirty="0"/>
              <a:t> vs </a:t>
            </a:r>
            <a:r>
              <a:rPr lang="ja-JP" altLang="en-US" dirty="0"/>
              <a:t>共振器長</a:t>
            </a:r>
            <a:endParaRPr kumimoji="1" lang="ja-JP" altLang="en-US" dirty="0"/>
          </a:p>
        </p:txBody>
      </p:sp>
    </p:spTree>
    <p:extLst>
      <p:ext uri="{BB962C8B-B14F-4D97-AF65-F5344CB8AC3E}">
        <p14:creationId xmlns:p14="http://schemas.microsoft.com/office/powerpoint/2010/main" val="481774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81DD0FD-A3DF-4AD9-B27B-C317C9494A4F}"/>
              </a:ext>
            </a:extLst>
          </p:cNvPr>
          <p:cNvSpPr>
            <a:spLocks noGrp="1"/>
          </p:cNvSpPr>
          <p:nvPr>
            <p:ph type="sldNum" sz="quarter" idx="12"/>
          </p:nvPr>
        </p:nvSpPr>
        <p:spPr/>
        <p:txBody>
          <a:bodyPr/>
          <a:lstStyle/>
          <a:p>
            <a:fld id="{B1CF0B90-4240-4ABE-BCFA-150BA8095602}" type="slidenum">
              <a:rPr kumimoji="1" lang="ja-JP" altLang="en-US" smtClean="0"/>
              <a:t>33</a:t>
            </a:fld>
            <a:endParaRPr kumimoji="1" lang="ja-JP" altLang="en-US"/>
          </a:p>
        </p:txBody>
      </p:sp>
      <p:pic>
        <p:nvPicPr>
          <p:cNvPr id="5" name="図 4">
            <a:extLst>
              <a:ext uri="{FF2B5EF4-FFF2-40B4-BE49-F238E27FC236}">
                <a16:creationId xmlns:a16="http://schemas.microsoft.com/office/drawing/2014/main" id="{1AD8AE1C-6E43-4370-ABCB-B899D1A4CC8B}"/>
              </a:ext>
            </a:extLst>
          </p:cNvPr>
          <p:cNvPicPr>
            <a:picLocks noChangeAspect="1"/>
          </p:cNvPicPr>
          <p:nvPr/>
        </p:nvPicPr>
        <p:blipFill>
          <a:blip r:embed="rId2"/>
          <a:stretch>
            <a:fillRect/>
          </a:stretch>
        </p:blipFill>
        <p:spPr>
          <a:xfrm>
            <a:off x="-195001" y="1331673"/>
            <a:ext cx="4928133" cy="3551187"/>
          </a:xfrm>
          <a:prstGeom prst="rect">
            <a:avLst/>
          </a:prstGeom>
        </p:spPr>
      </p:pic>
      <p:sp>
        <p:nvSpPr>
          <p:cNvPr id="7" name="テキスト ボックス 6">
            <a:extLst>
              <a:ext uri="{FF2B5EF4-FFF2-40B4-BE49-F238E27FC236}">
                <a16:creationId xmlns:a16="http://schemas.microsoft.com/office/drawing/2014/main" id="{FFCAF0C2-AF37-4B8C-9D1F-8BAAB6C24B33}"/>
              </a:ext>
            </a:extLst>
          </p:cNvPr>
          <p:cNvSpPr txBox="1"/>
          <p:nvPr/>
        </p:nvSpPr>
        <p:spPr>
          <a:xfrm>
            <a:off x="112557" y="740148"/>
            <a:ext cx="3348318" cy="369332"/>
          </a:xfrm>
          <a:prstGeom prst="rect">
            <a:avLst/>
          </a:prstGeom>
          <a:noFill/>
        </p:spPr>
        <p:txBody>
          <a:bodyPr wrap="square" rtlCol="0">
            <a:spAutoFit/>
          </a:bodyPr>
          <a:lstStyle/>
          <a:p>
            <a:r>
              <a:rPr lang="en-US" altLang="ja-JP" dirty="0"/>
              <a:t>10</a:t>
            </a:r>
            <a:r>
              <a:rPr kumimoji="1" lang="en-US" altLang="ja-JP" dirty="0"/>
              <a:t>QW</a:t>
            </a:r>
            <a:endParaRPr kumimoji="1" lang="ja-JP" altLang="en-US" dirty="0"/>
          </a:p>
        </p:txBody>
      </p:sp>
      <p:sp>
        <p:nvSpPr>
          <p:cNvPr id="8" name="テキスト ボックス 7">
            <a:extLst>
              <a:ext uri="{FF2B5EF4-FFF2-40B4-BE49-F238E27FC236}">
                <a16:creationId xmlns:a16="http://schemas.microsoft.com/office/drawing/2014/main" id="{053D3348-BD85-41EF-9E6D-561A4693385A}"/>
              </a:ext>
            </a:extLst>
          </p:cNvPr>
          <p:cNvSpPr txBox="1"/>
          <p:nvPr/>
        </p:nvSpPr>
        <p:spPr>
          <a:xfrm>
            <a:off x="194733" y="33619"/>
            <a:ext cx="4826000" cy="369332"/>
          </a:xfrm>
          <a:prstGeom prst="rect">
            <a:avLst/>
          </a:prstGeom>
          <a:noFill/>
        </p:spPr>
        <p:txBody>
          <a:bodyPr wrap="square" rtlCol="0">
            <a:spAutoFit/>
          </a:bodyPr>
          <a:lstStyle/>
          <a:p>
            <a:r>
              <a:rPr lang="ja-JP" altLang="en-US" dirty="0"/>
              <a:t>外部量子効率</a:t>
            </a:r>
            <a:r>
              <a:rPr lang="en-US" altLang="ja-JP" dirty="0"/>
              <a:t> vs </a:t>
            </a:r>
            <a:r>
              <a:rPr lang="ja-JP" altLang="en-US" dirty="0"/>
              <a:t>共振器長</a:t>
            </a:r>
            <a:endParaRPr kumimoji="1" lang="ja-JP" altLang="en-US" dirty="0"/>
          </a:p>
        </p:txBody>
      </p:sp>
      <p:pic>
        <p:nvPicPr>
          <p:cNvPr id="9" name="図 8">
            <a:extLst>
              <a:ext uri="{FF2B5EF4-FFF2-40B4-BE49-F238E27FC236}">
                <a16:creationId xmlns:a16="http://schemas.microsoft.com/office/drawing/2014/main" id="{6C38D670-A3E9-4C03-98A8-7E08F2FF0E1F}"/>
              </a:ext>
            </a:extLst>
          </p:cNvPr>
          <p:cNvPicPr>
            <a:picLocks noChangeAspect="1"/>
          </p:cNvPicPr>
          <p:nvPr/>
        </p:nvPicPr>
        <p:blipFill>
          <a:blip r:embed="rId3"/>
          <a:stretch>
            <a:fillRect/>
          </a:stretch>
        </p:blipFill>
        <p:spPr>
          <a:xfrm>
            <a:off x="4406373" y="1331673"/>
            <a:ext cx="4954054" cy="3551187"/>
          </a:xfrm>
          <a:prstGeom prst="rect">
            <a:avLst/>
          </a:prstGeom>
        </p:spPr>
      </p:pic>
    </p:spTree>
    <p:extLst>
      <p:ext uri="{BB962C8B-B14F-4D97-AF65-F5344CB8AC3E}">
        <p14:creationId xmlns:p14="http://schemas.microsoft.com/office/powerpoint/2010/main" val="2360435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34</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 y="2242543"/>
            <a:ext cx="6786563" cy="3121819"/>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14312" y="1392568"/>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104116" y="1761900"/>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6263216" y="81120"/>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71475" y="5393506"/>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80113" y="-428990"/>
            <a:ext cx="7886700" cy="1325563"/>
          </a:xfrm>
        </p:spPr>
        <p:txBody>
          <a:bodyPr>
            <a:normAutofit/>
          </a:bodyPr>
          <a:lstStyle/>
          <a:p>
            <a:r>
              <a:rPr kumimoji="1" lang="ja-JP" altLang="en-US" sz="2400" u="sng" dirty="0"/>
              <a:t>測定結果</a:t>
            </a:r>
            <a:r>
              <a:rPr kumimoji="1" lang="en-US" altLang="ja-JP" sz="2400" u="sng" dirty="0"/>
              <a:t> : DC</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Tree>
    <p:extLst>
      <p:ext uri="{BB962C8B-B14F-4D97-AF65-F5344CB8AC3E}">
        <p14:creationId xmlns:p14="http://schemas.microsoft.com/office/powerpoint/2010/main" val="1253680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736F52E-74BB-C949-9B10-78DF0E7CC1D7}"/>
              </a:ext>
            </a:extLst>
          </p:cNvPr>
          <p:cNvSpPr>
            <a:spLocks noGrp="1"/>
          </p:cNvSpPr>
          <p:nvPr>
            <p:ph type="sldNum" sz="quarter" idx="12"/>
          </p:nvPr>
        </p:nvSpPr>
        <p:spPr/>
        <p:txBody>
          <a:bodyPr/>
          <a:lstStyle/>
          <a:p>
            <a:fld id="{B1CF0B90-4240-4ABE-BCFA-150BA8095602}" type="slidenum">
              <a:rPr kumimoji="1" lang="ja-JP" altLang="en-US" smtClean="0"/>
              <a:t>35</a:t>
            </a:fld>
            <a:endParaRPr kumimoji="1" lang="ja-JP" altLang="en-US"/>
          </a:p>
        </p:txBody>
      </p:sp>
      <p:pic>
        <p:nvPicPr>
          <p:cNvPr id="5" name="図 4">
            <a:extLst>
              <a:ext uri="{FF2B5EF4-FFF2-40B4-BE49-F238E27FC236}">
                <a16:creationId xmlns:a16="http://schemas.microsoft.com/office/drawing/2014/main" id="{636612AD-3149-504B-9688-8C0915A4948C}"/>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903177" y="868253"/>
            <a:ext cx="2788290" cy="2184769"/>
          </a:xfrm>
          <a:prstGeom prst="rect">
            <a:avLst/>
          </a:prstGeom>
        </p:spPr>
      </p:pic>
      <p:pic>
        <p:nvPicPr>
          <p:cNvPr id="9" name="図 8">
            <a:extLst>
              <a:ext uri="{FF2B5EF4-FFF2-40B4-BE49-F238E27FC236}">
                <a16:creationId xmlns:a16="http://schemas.microsoft.com/office/drawing/2014/main" id="{DA914F95-39F6-074B-A92F-E937D3E8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98" y="3214319"/>
            <a:ext cx="3314701" cy="2209801"/>
          </a:xfrm>
          <a:prstGeom prst="rect">
            <a:avLst/>
          </a:prstGeom>
        </p:spPr>
      </p:pic>
      <p:pic>
        <p:nvPicPr>
          <p:cNvPr id="11" name="図 10">
            <a:extLst>
              <a:ext uri="{FF2B5EF4-FFF2-40B4-BE49-F238E27FC236}">
                <a16:creationId xmlns:a16="http://schemas.microsoft.com/office/drawing/2014/main" id="{75918B35-8723-5F47-82E8-D7B6EC816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504" y="3207498"/>
            <a:ext cx="3567907" cy="2209800"/>
          </a:xfrm>
          <a:prstGeom prst="rect">
            <a:avLst/>
          </a:prstGeom>
        </p:spPr>
      </p:pic>
      <p:sp>
        <p:nvSpPr>
          <p:cNvPr id="12" name="テキスト ボックス 11">
            <a:extLst>
              <a:ext uri="{FF2B5EF4-FFF2-40B4-BE49-F238E27FC236}">
                <a16:creationId xmlns:a16="http://schemas.microsoft.com/office/drawing/2014/main" id="{E8A4B26C-A409-1A4E-B78E-C8EAC544F28C}"/>
              </a:ext>
            </a:extLst>
          </p:cNvPr>
          <p:cNvSpPr txBox="1"/>
          <p:nvPr/>
        </p:nvSpPr>
        <p:spPr>
          <a:xfrm>
            <a:off x="308195" y="558286"/>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845DF6A4-083B-0A45-8FEE-2D7196BECFC1}"/>
              </a:ext>
            </a:extLst>
          </p:cNvPr>
          <p:cNvSpPr txBox="1"/>
          <p:nvPr/>
        </p:nvSpPr>
        <p:spPr>
          <a:xfrm>
            <a:off x="1051145" y="5210278"/>
            <a:ext cx="7041710" cy="1477328"/>
          </a:xfrm>
          <a:prstGeom prst="rect">
            <a:avLst/>
          </a:prstGeom>
          <a:noFill/>
        </p:spPr>
        <p:txBody>
          <a:bodyPr wrap="square" rtlCol="0">
            <a:spAutoFit/>
          </a:bodyPr>
          <a:lstStyle/>
          <a:p>
            <a:pPr marL="285750" indent="-285750">
              <a:buFont typeface="Wingdings" pitchFamily="2" charset="2"/>
              <a:buChar char="ü"/>
            </a:pPr>
            <a:endParaRPr kumimoji="1" lang="en-US" altLang="ja-JP" dirty="0"/>
          </a:p>
          <a:p>
            <a:pPr marL="285750" indent="-285750">
              <a:buFont typeface="Wingdings" pitchFamily="2" charset="2"/>
              <a:buChar char="ü"/>
            </a:pPr>
            <a:r>
              <a:rPr kumimoji="1" lang="en-US" altLang="ja-JP" dirty="0"/>
              <a:t>IL</a:t>
            </a:r>
            <a:r>
              <a:rPr kumimoji="1" lang="ja-JP" altLang="en-US" dirty="0"/>
              <a:t>カーブの</a:t>
            </a:r>
            <a:r>
              <a:rPr kumimoji="1" lang="ja-JP" altLang="en-US" dirty="0" err="1"/>
              <a:t>が</a:t>
            </a:r>
            <a:r>
              <a:rPr kumimoji="1" lang="ja-JP" altLang="en-US" dirty="0"/>
              <a:t>湾曲して発光強度が低下している</a:t>
            </a:r>
            <a:r>
              <a:rPr kumimoji="1" lang="en-US" altLang="ja-JP" dirty="0"/>
              <a:t>(</a:t>
            </a:r>
            <a:r>
              <a:rPr kumimoji="1" lang="ja-JP" altLang="en-US" dirty="0"/>
              <a:t>ドループ</a:t>
            </a:r>
            <a:r>
              <a:rPr kumimoji="1" lang="en-US" altLang="ja-JP" dirty="0"/>
              <a:t>)</a:t>
            </a:r>
          </a:p>
          <a:p>
            <a:r>
              <a:rPr lang="ja-JP" altLang="en-US" dirty="0"/>
              <a:t>　</a:t>
            </a:r>
            <a:r>
              <a:rPr kumimoji="1" lang="ja-JP" altLang="en-US" dirty="0"/>
              <a:t>→温度上昇による品質の低下</a:t>
            </a:r>
            <a:endParaRPr kumimoji="1" lang="en-US" altLang="ja-JP" dirty="0"/>
          </a:p>
          <a:p>
            <a:pPr marL="285750" indent="-285750">
              <a:buFont typeface="Wingdings" pitchFamily="2" charset="2"/>
              <a:buChar char="ü"/>
            </a:pPr>
            <a:r>
              <a:rPr kumimoji="1" lang="ja-JP" altLang="en-US" dirty="0"/>
              <a:t>リッジ幅による差異が見られない</a:t>
            </a:r>
            <a:endParaRPr lang="en-US" altLang="ja-JP" dirty="0"/>
          </a:p>
          <a:p>
            <a:r>
              <a:rPr kumimoji="1" lang="ja-JP" altLang="en-US" dirty="0"/>
              <a:t>　→電流の広がり</a:t>
            </a:r>
            <a:endParaRPr kumimoji="1" lang="en-US" altLang="ja-JP" dirty="0"/>
          </a:p>
        </p:txBody>
      </p:sp>
      <p:sp>
        <p:nvSpPr>
          <p:cNvPr id="16" name="タイトル 1">
            <a:extLst>
              <a:ext uri="{FF2B5EF4-FFF2-40B4-BE49-F238E27FC236}">
                <a16:creationId xmlns:a16="http://schemas.microsoft.com/office/drawing/2014/main" id="{29BE1448-0793-8A46-91AF-069F2076D30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800" u="sng"/>
              <a:t>測定結果</a:t>
            </a:r>
            <a:r>
              <a:rPr lang="en-US" altLang="ja-JP" sz="2800" u="sng" dirty="0"/>
              <a:t> : DC</a:t>
            </a:r>
            <a:r>
              <a:rPr lang="ja-JP" altLang="en-US" sz="2800" u="sng"/>
              <a:t>注入　リッジ導波路型レーザー　</a:t>
            </a:r>
          </a:p>
        </p:txBody>
      </p:sp>
      <p:sp>
        <p:nvSpPr>
          <p:cNvPr id="2" name="テキスト ボックス 1">
            <a:extLst>
              <a:ext uri="{FF2B5EF4-FFF2-40B4-BE49-F238E27FC236}">
                <a16:creationId xmlns:a16="http://schemas.microsoft.com/office/drawing/2014/main" id="{9F0BE84A-92C0-D841-B98C-FE510430E04C}"/>
              </a:ext>
            </a:extLst>
          </p:cNvPr>
          <p:cNvSpPr txBox="1"/>
          <p:nvPr/>
        </p:nvSpPr>
        <p:spPr>
          <a:xfrm>
            <a:off x="3753954" y="1440702"/>
            <a:ext cx="2665896" cy="738664"/>
          </a:xfrm>
          <a:prstGeom prst="rect">
            <a:avLst/>
          </a:prstGeom>
          <a:noFill/>
        </p:spPr>
        <p:txBody>
          <a:bodyPr wrap="square" rtlCol="0">
            <a:spAutoFit/>
          </a:bodyPr>
          <a:lstStyle/>
          <a:p>
            <a:r>
              <a:rPr kumimoji="1" lang="ja-JP" altLang="en-US" sz="1400"/>
              <a:t>リッジ幅</a:t>
            </a:r>
            <a:r>
              <a:rPr kumimoji="1" lang="en-US" altLang="ja-JP" sz="1400" dirty="0"/>
              <a:t>1.5μm, 2.5</a:t>
            </a:r>
            <a:r>
              <a:rPr kumimoji="1" lang="ja-JP" altLang="en-US" sz="1400"/>
              <a:t> </a:t>
            </a:r>
            <a:r>
              <a:rPr kumimoji="1" lang="en-US" altLang="ja-JP" sz="1400" dirty="0" err="1"/>
              <a:t>μm</a:t>
            </a:r>
            <a:r>
              <a:rPr kumimoji="1" lang="ja-JP" altLang="en-US" sz="1400"/>
              <a:t>の差異が見られない</a:t>
            </a:r>
            <a:r>
              <a:rPr kumimoji="1" lang="en-US" altLang="ja-JP" sz="1400" dirty="0"/>
              <a:t>(</a:t>
            </a:r>
            <a:r>
              <a:rPr kumimoji="1" lang="ja-JP" altLang="en-US" sz="1400"/>
              <a:t>同じ色でプロットした</a:t>
            </a:r>
            <a:r>
              <a:rPr kumimoji="1" lang="en-US" altLang="ja-JP" sz="1400" dirty="0"/>
              <a:t>)</a:t>
            </a:r>
            <a:endParaRPr kumimoji="1" lang="ja-JP" altLang="en-US" sz="1400"/>
          </a:p>
        </p:txBody>
      </p:sp>
    </p:spTree>
    <p:extLst>
      <p:ext uri="{BB962C8B-B14F-4D97-AF65-F5344CB8AC3E}">
        <p14:creationId xmlns:p14="http://schemas.microsoft.com/office/powerpoint/2010/main" val="427491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36</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8" y="1470548"/>
            <a:ext cx="5529262" cy="2226751"/>
          </a:xfrm>
          <a:prstGeom prst="rect">
            <a:avLst/>
          </a:prstGeom>
        </p:spPr>
      </p:pic>
      <p:pic>
        <p:nvPicPr>
          <p:cNvPr id="13" name="図 12">
            <a:extLst>
              <a:ext uri="{FF2B5EF4-FFF2-40B4-BE49-F238E27FC236}">
                <a16:creationId xmlns:a16="http://schemas.microsoft.com/office/drawing/2014/main" id="{9EE70167-8F9D-D844-BB55-6DBC6C38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97" y="3697298"/>
            <a:ext cx="3752057" cy="2395286"/>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L=100μm,200μm</a:t>
            </a:r>
            <a:r>
              <a:rPr kumimoji="1" lang="ja-JP" altLang="en-US"/>
              <a:t>を追加</a:t>
            </a:r>
          </a:p>
        </p:txBody>
      </p:sp>
      <p:pic>
        <p:nvPicPr>
          <p:cNvPr id="16" name="図 15">
            <a:extLst>
              <a:ext uri="{FF2B5EF4-FFF2-40B4-BE49-F238E27FC236}">
                <a16:creationId xmlns:a16="http://schemas.microsoft.com/office/drawing/2014/main" id="{7063CF96-6A32-9142-A372-C425792C4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 y="3697298"/>
            <a:ext cx="3618055" cy="2395286"/>
          </a:xfrm>
          <a:prstGeom prst="rect">
            <a:avLst/>
          </a:prstGeom>
        </p:spPr>
      </p:pic>
      <p:sp>
        <p:nvSpPr>
          <p:cNvPr id="17" name="テキスト ボックス 16">
            <a:extLst>
              <a:ext uri="{FF2B5EF4-FFF2-40B4-BE49-F238E27FC236}">
                <a16:creationId xmlns:a16="http://schemas.microsoft.com/office/drawing/2014/main" id="{82700803-79FB-4146-B5DA-AA5F719AFEE7}"/>
              </a:ext>
            </a:extLst>
          </p:cNvPr>
          <p:cNvSpPr txBox="1"/>
          <p:nvPr/>
        </p:nvSpPr>
        <p:spPr>
          <a:xfrm>
            <a:off x="1051145" y="5934670"/>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4124216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09616E-3950-4ECA-AB47-329865CFACAF}"/>
              </a:ext>
            </a:extLst>
          </p:cNvPr>
          <p:cNvSpPr>
            <a:spLocks noGrp="1"/>
          </p:cNvSpPr>
          <p:nvPr>
            <p:ph type="sldNum" sz="quarter" idx="12"/>
          </p:nvPr>
        </p:nvSpPr>
        <p:spPr/>
        <p:txBody>
          <a:bodyPr/>
          <a:lstStyle/>
          <a:p>
            <a:fld id="{B1CF0B90-4240-4ABE-BCFA-150BA8095602}" type="slidenum">
              <a:rPr kumimoji="1" lang="ja-JP" altLang="en-US" smtClean="0"/>
              <a:t>37</a:t>
            </a:fld>
            <a:endParaRPr kumimoji="1" lang="ja-JP" altLang="en-US"/>
          </a:p>
        </p:txBody>
      </p:sp>
      <p:pic>
        <p:nvPicPr>
          <p:cNvPr id="5" name="図 4">
            <a:extLst>
              <a:ext uri="{FF2B5EF4-FFF2-40B4-BE49-F238E27FC236}">
                <a16:creationId xmlns:a16="http://schemas.microsoft.com/office/drawing/2014/main" id="{DB3A6278-2141-4BC3-9DBE-58484ED9CCC9}"/>
              </a:ext>
            </a:extLst>
          </p:cNvPr>
          <p:cNvPicPr>
            <a:picLocks noChangeAspect="1"/>
          </p:cNvPicPr>
          <p:nvPr/>
        </p:nvPicPr>
        <p:blipFill rotWithShape="1">
          <a:blip r:embed="rId2"/>
          <a:srcRect l="27131" t="10617" r="26609"/>
          <a:stretch/>
        </p:blipFill>
        <p:spPr>
          <a:xfrm>
            <a:off x="1367624" y="193507"/>
            <a:ext cx="5343277" cy="5807243"/>
          </a:xfrm>
          <a:prstGeom prst="rect">
            <a:avLst/>
          </a:prstGeom>
        </p:spPr>
      </p:pic>
    </p:spTree>
    <p:extLst>
      <p:ext uri="{BB962C8B-B14F-4D97-AF65-F5344CB8AC3E}">
        <p14:creationId xmlns:p14="http://schemas.microsoft.com/office/powerpoint/2010/main" val="388269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6D5289-D448-E248-A7CA-7D6F228C36EE}"/>
              </a:ext>
            </a:extLst>
          </p:cNvPr>
          <p:cNvSpPr>
            <a:spLocks noGrp="1"/>
          </p:cNvSpPr>
          <p:nvPr>
            <p:ph type="sldNum" sz="quarter" idx="12"/>
          </p:nvPr>
        </p:nvSpPr>
        <p:spPr/>
        <p:txBody>
          <a:bodyPr/>
          <a:lstStyle/>
          <a:p>
            <a:fld id="{B1CF0B90-4240-4ABE-BCFA-150BA8095602}" type="slidenum">
              <a:rPr kumimoji="1" lang="ja-JP" altLang="en-US" smtClean="0"/>
              <a:t>38</a:t>
            </a:fld>
            <a:endParaRPr kumimoji="1" lang="ja-JP" altLang="en-US"/>
          </a:p>
        </p:txBody>
      </p:sp>
      <p:pic>
        <p:nvPicPr>
          <p:cNvPr id="6" name="図 5">
            <a:extLst>
              <a:ext uri="{FF2B5EF4-FFF2-40B4-BE49-F238E27FC236}">
                <a16:creationId xmlns:a16="http://schemas.microsoft.com/office/drawing/2014/main" id="{D08C8389-4EAC-2544-B42A-61070468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50" y="1195070"/>
            <a:ext cx="6273800" cy="5930900"/>
          </a:xfrm>
          <a:prstGeom prst="rect">
            <a:avLst/>
          </a:prstGeom>
        </p:spPr>
      </p:pic>
    </p:spTree>
    <p:extLst>
      <p:ext uri="{BB962C8B-B14F-4D97-AF65-F5344CB8AC3E}">
        <p14:creationId xmlns:p14="http://schemas.microsoft.com/office/powerpoint/2010/main" val="1087776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22509582-677D-5C47-BB35-63E7EE4BA741}"/>
              </a:ext>
            </a:extLst>
          </p:cNvPr>
          <p:cNvGraphicFramePr>
            <a:graphicFrameLocks noGrp="1"/>
          </p:cNvGraphicFramePr>
          <p:nvPr>
            <p:extLst>
              <p:ext uri="{D42A27DB-BD31-4B8C-83A1-F6EECF244321}">
                <p14:modId xmlns:p14="http://schemas.microsoft.com/office/powerpoint/2010/main" val="461998256"/>
              </p:ext>
            </p:extLst>
          </p:nvPr>
        </p:nvGraphicFramePr>
        <p:xfrm>
          <a:off x="744558" y="1432309"/>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4" name="テキスト ボックス 13">
            <a:extLst>
              <a:ext uri="{FF2B5EF4-FFF2-40B4-BE49-F238E27FC236}">
                <a16:creationId xmlns:a16="http://schemas.microsoft.com/office/drawing/2014/main" id="{FA8D2721-F4F1-1443-8A85-D340EBD7FFFE}"/>
              </a:ext>
            </a:extLst>
          </p:cNvPr>
          <p:cNvSpPr txBox="1"/>
          <p:nvPr/>
        </p:nvSpPr>
        <p:spPr>
          <a:xfrm>
            <a:off x="319231" y="1076110"/>
            <a:ext cx="3342444" cy="369332"/>
          </a:xfrm>
          <a:prstGeom prst="rect">
            <a:avLst/>
          </a:prstGeom>
          <a:noFill/>
        </p:spPr>
        <p:txBody>
          <a:bodyPr wrap="square" rtlCol="0">
            <a:spAutoFit/>
          </a:bodyPr>
          <a:lstStyle/>
          <a:p>
            <a:r>
              <a:rPr kumimoji="1" lang="ja-JP" altLang="en-US" dirty="0"/>
              <a:t>電流注入利得スイッチング例</a:t>
            </a:r>
          </a:p>
        </p:txBody>
      </p:sp>
      <p:sp>
        <p:nvSpPr>
          <p:cNvPr id="15" name="テキスト ボックス 14">
            <a:extLst>
              <a:ext uri="{FF2B5EF4-FFF2-40B4-BE49-F238E27FC236}">
                <a16:creationId xmlns:a16="http://schemas.microsoft.com/office/drawing/2014/main" id="{B32538B9-5D56-9949-9880-0395897CD2AD}"/>
              </a:ext>
            </a:extLst>
          </p:cNvPr>
          <p:cNvSpPr txBox="1"/>
          <p:nvPr/>
        </p:nvSpPr>
        <p:spPr>
          <a:xfrm>
            <a:off x="1955878" y="2317931"/>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grpSp>
        <p:nvGrpSpPr>
          <p:cNvPr id="3" name="グループ化 2">
            <a:extLst>
              <a:ext uri="{FF2B5EF4-FFF2-40B4-BE49-F238E27FC236}">
                <a16:creationId xmlns:a16="http://schemas.microsoft.com/office/drawing/2014/main" id="{54798A31-92C6-4E34-8CDA-BB1234E0283B}"/>
              </a:ext>
            </a:extLst>
          </p:cNvPr>
          <p:cNvGrpSpPr/>
          <p:nvPr/>
        </p:nvGrpSpPr>
        <p:grpSpPr>
          <a:xfrm>
            <a:off x="6389118" y="140299"/>
            <a:ext cx="3364714" cy="2770575"/>
            <a:chOff x="6773752" y="-268383"/>
            <a:chExt cx="4789807" cy="3944025"/>
          </a:xfrm>
        </p:grpSpPr>
        <p:grpSp>
          <p:nvGrpSpPr>
            <p:cNvPr id="10" name="グループ化 9">
              <a:extLst>
                <a:ext uri="{FF2B5EF4-FFF2-40B4-BE49-F238E27FC236}">
                  <a16:creationId xmlns:a16="http://schemas.microsoft.com/office/drawing/2014/main" id="{93A9DDD9-26E2-884D-9ED2-2F23075F179C}"/>
                </a:ext>
              </a:extLst>
            </p:cNvPr>
            <p:cNvGrpSpPr/>
            <p:nvPr/>
          </p:nvGrpSpPr>
          <p:grpSpPr>
            <a:xfrm>
              <a:off x="6773752" y="-268383"/>
              <a:ext cx="4789807" cy="3944025"/>
              <a:chOff x="6045729" y="174091"/>
              <a:chExt cx="6378070" cy="5251833"/>
            </a:xfrm>
          </p:grpSpPr>
          <p:graphicFrame>
            <p:nvGraphicFramePr>
              <p:cNvPr id="5" name="对象 3">
                <a:extLst>
                  <a:ext uri="{FF2B5EF4-FFF2-40B4-BE49-F238E27FC236}">
                    <a16:creationId xmlns:a16="http://schemas.microsoft.com/office/drawing/2014/main" id="{A8BD0798-999E-6A4B-8318-3EC8F0D6E376}"/>
                  </a:ext>
                </a:extLst>
              </p:cNvPr>
              <p:cNvGraphicFramePr>
                <a:graphicFrameLocks noChangeAspect="1"/>
              </p:cNvGraphicFramePr>
              <p:nvPr>
                <p:extLst>
                  <p:ext uri="{D42A27DB-BD31-4B8C-83A1-F6EECF244321}">
                    <p14:modId xmlns:p14="http://schemas.microsoft.com/office/powerpoint/2010/main" val="4237848350"/>
                  </p:ext>
                </p:extLst>
              </p:nvPr>
            </p:nvGraphicFramePr>
            <p:xfrm>
              <a:off x="6045729" y="174091"/>
              <a:ext cx="4353040" cy="5100586"/>
            </p:xfrm>
            <a:graphic>
              <a:graphicData uri="http://schemas.openxmlformats.org/presentationml/2006/ole">
                <mc:AlternateContent xmlns:mc="http://schemas.openxmlformats.org/markup-compatibility/2006">
                  <mc:Choice xmlns:v="urn:schemas-microsoft-com:vml" Requires="v">
                    <p:oleObj spid="_x0000_s2198" name="Graph" r:id="rId4" imgW="2560320" imgH="3000960" progId="Origin50.Graph">
                      <p:embed/>
                    </p:oleObj>
                  </mc:Choice>
                  <mc:Fallback>
                    <p:oleObj name="Graph" r:id="rId4" imgW="2560320" imgH="3000960" progId="Origin50.Graph">
                      <p:embed/>
                      <p:pic>
                        <p:nvPicPr>
                          <p:cNvPr id="22" name="对象 3">
                            <a:extLst>
                              <a:ext uri="{FF2B5EF4-FFF2-40B4-BE49-F238E27FC236}">
                                <a16:creationId xmlns:a16="http://schemas.microsoft.com/office/drawing/2014/main" id="{103548EE-08DA-E543-8AA9-B64E4907761B}"/>
                              </a:ext>
                            </a:extLst>
                          </p:cNvPr>
                          <p:cNvPicPr/>
                          <p:nvPr/>
                        </p:nvPicPr>
                        <p:blipFill>
                          <a:blip r:embed="rId5"/>
                          <a:stretch>
                            <a:fillRect/>
                          </a:stretch>
                        </p:blipFill>
                        <p:spPr>
                          <a:xfrm>
                            <a:off x="6045729" y="174091"/>
                            <a:ext cx="4353040" cy="5100586"/>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5932C1D0-412A-1F4F-B98B-D65646F48E7D}"/>
                  </a:ext>
                </a:extLst>
              </p:cNvPr>
              <p:cNvSpPr txBox="1"/>
              <p:nvPr/>
            </p:nvSpPr>
            <p:spPr>
              <a:xfrm>
                <a:off x="7438761" y="4884387"/>
                <a:ext cx="4985038" cy="541537"/>
              </a:xfrm>
              <a:prstGeom prst="rect">
                <a:avLst/>
              </a:prstGeom>
              <a:noFill/>
            </p:spPr>
            <p:txBody>
              <a:bodyPr wrap="square" rtlCol="0">
                <a:spAutoFit/>
              </a:bodyPr>
              <a:lstStyle/>
              <a:p>
                <a:r>
                  <a:rPr kumimoji="1" lang="ja-JP" altLang="en-US" sz="1200" dirty="0"/>
                  <a:t>秋山研</a:t>
                </a:r>
                <a:r>
                  <a:rPr kumimoji="1" lang="en-US" altLang="ja-JP" sz="1200" dirty="0"/>
                  <a:t> </a:t>
                </a:r>
                <a:r>
                  <a:rPr kumimoji="1" lang="en-US" altLang="ja-JP" sz="1200" dirty="0" err="1"/>
                  <a:t>tao</a:t>
                </a:r>
                <a:r>
                  <a:rPr kumimoji="1" lang="ja-JP" altLang="en-US" sz="1200" dirty="0" err="1"/>
                  <a:t>さん</a:t>
                </a:r>
                <a:r>
                  <a:rPr kumimoji="1" lang="ja-JP" altLang="en-US" sz="1200" dirty="0"/>
                  <a:t>測定</a:t>
                </a:r>
              </a:p>
            </p:txBody>
          </p:sp>
        </p:grpSp>
        <p:pic>
          <p:nvPicPr>
            <p:cNvPr id="16" name="図 15">
              <a:extLst>
                <a:ext uri="{FF2B5EF4-FFF2-40B4-BE49-F238E27FC236}">
                  <a16:creationId xmlns:a16="http://schemas.microsoft.com/office/drawing/2014/main" id="{99ABC379-5030-DA4B-BC3D-E3DFCF1DCF85}"/>
                </a:ext>
              </a:extLst>
            </p:cNvPr>
            <p:cNvPicPr>
              <a:picLocks noChangeAspect="1"/>
            </p:cNvPicPr>
            <p:nvPr/>
          </p:nvPicPr>
          <p:blipFill rotWithShape="1">
            <a:blip r:embed="rId6">
              <a:extLst>
                <a:ext uri="{28A0092B-C50C-407E-A947-70E740481C1C}">
                  <a14:useLocalDpi xmlns:a14="http://schemas.microsoft.com/office/drawing/2010/main" val="0"/>
                </a:ext>
              </a:extLst>
            </a:blip>
            <a:srcRect l="70034" t="11593" r="4091" b="6242"/>
            <a:stretch/>
          </p:blipFill>
          <p:spPr>
            <a:xfrm>
              <a:off x="8953489" y="1918454"/>
              <a:ext cx="510947" cy="794879"/>
            </a:xfrm>
            <a:prstGeom prst="rect">
              <a:avLst/>
            </a:prstGeom>
          </p:spPr>
        </p:pic>
        <p:pic>
          <p:nvPicPr>
            <p:cNvPr id="7" name="図 6">
              <a:extLst>
                <a:ext uri="{FF2B5EF4-FFF2-40B4-BE49-F238E27FC236}">
                  <a16:creationId xmlns:a16="http://schemas.microsoft.com/office/drawing/2014/main" id="{EAE842AF-EF98-1D4F-8952-1BE96C8F3F95}"/>
                </a:ext>
              </a:extLst>
            </p:cNvPr>
            <p:cNvPicPr>
              <a:picLocks noChangeAspect="1"/>
            </p:cNvPicPr>
            <p:nvPr/>
          </p:nvPicPr>
          <p:blipFill rotWithShape="1">
            <a:blip r:embed="rId6">
              <a:extLst>
                <a:ext uri="{28A0092B-C50C-407E-A947-70E740481C1C}">
                  <a14:useLocalDpi xmlns:a14="http://schemas.microsoft.com/office/drawing/2010/main" val="0"/>
                </a:ext>
              </a:extLst>
            </a:blip>
            <a:srcRect t="11594" r="52550" b="77964"/>
            <a:stretch/>
          </p:blipFill>
          <p:spPr>
            <a:xfrm>
              <a:off x="8141632" y="2761201"/>
              <a:ext cx="1397614" cy="150682"/>
            </a:xfrm>
            <a:prstGeom prst="rect">
              <a:avLst/>
            </a:prstGeom>
          </p:spPr>
        </p:pic>
        <p:sp>
          <p:nvSpPr>
            <p:cNvPr id="11" name="テキスト ボックス 10">
              <a:extLst>
                <a:ext uri="{FF2B5EF4-FFF2-40B4-BE49-F238E27FC236}">
                  <a16:creationId xmlns:a16="http://schemas.microsoft.com/office/drawing/2014/main" id="{EAD21511-986B-704E-AE72-BE4820FBCAB7}"/>
                </a:ext>
              </a:extLst>
            </p:cNvPr>
            <p:cNvSpPr txBox="1"/>
            <p:nvPr/>
          </p:nvSpPr>
          <p:spPr>
            <a:xfrm>
              <a:off x="8254681" y="2489981"/>
              <a:ext cx="2087194" cy="372412"/>
            </a:xfrm>
            <a:prstGeom prst="rect">
              <a:avLst/>
            </a:prstGeom>
            <a:noFill/>
          </p:spPr>
          <p:txBody>
            <a:bodyPr wrap="square" rtlCol="0">
              <a:spAutoFit/>
            </a:bodyPr>
            <a:lstStyle/>
            <a:p>
              <a:r>
                <a:rPr kumimoji="1" lang="en-US" altLang="ja-JP" sz="1100" dirty="0"/>
                <a:t>Thorlabs</a:t>
              </a:r>
              <a:r>
                <a:rPr kumimoji="1" lang="ja-JP" altLang="en-US" sz="1100" dirty="0"/>
                <a:t>社</a:t>
              </a:r>
              <a:r>
                <a:rPr lang="ja-JP" altLang="en-US" sz="1100" dirty="0"/>
                <a:t>製</a:t>
              </a:r>
              <a:r>
                <a:rPr lang="en-US" altLang="ja-JP" sz="1100" dirty="0"/>
                <a:t>LD</a:t>
              </a:r>
              <a:endParaRPr kumimoji="1" lang="ja-JP" altLang="en-US" sz="1100" dirty="0"/>
            </a:p>
          </p:txBody>
        </p:sp>
      </p:grpSp>
      <p:sp>
        <p:nvSpPr>
          <p:cNvPr id="17" name="スライド番号プレースホルダー 3">
            <a:extLst>
              <a:ext uri="{FF2B5EF4-FFF2-40B4-BE49-F238E27FC236}">
                <a16:creationId xmlns:a16="http://schemas.microsoft.com/office/drawing/2014/main" id="{1BFBC4D3-718C-4116-B042-BD61469EEE3F}"/>
              </a:ext>
            </a:extLst>
          </p:cNvPr>
          <p:cNvSpPr txBox="1">
            <a:spLocks/>
          </p:cNvSpPr>
          <p:nvPr/>
        </p:nvSpPr>
        <p:spPr>
          <a:xfrm>
            <a:off x="6493566" y="6266383"/>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3</a:t>
            </a:fld>
            <a:endParaRPr lang="ja-JP" altLang="en-US"/>
          </a:p>
        </p:txBody>
      </p:sp>
      <p:sp>
        <p:nvSpPr>
          <p:cNvPr id="8" name="タイトル 1">
            <a:extLst>
              <a:ext uri="{FF2B5EF4-FFF2-40B4-BE49-F238E27FC236}">
                <a16:creationId xmlns:a16="http://schemas.microsoft.com/office/drawing/2014/main" id="{5E80F4C0-9667-BC40-B101-EC6B34062321}"/>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grpSp>
        <p:nvGrpSpPr>
          <p:cNvPr id="22" name="グループ化 21">
            <a:extLst>
              <a:ext uri="{FF2B5EF4-FFF2-40B4-BE49-F238E27FC236}">
                <a16:creationId xmlns:a16="http://schemas.microsoft.com/office/drawing/2014/main" id="{E9CBA6A0-5A8E-4D57-BDB9-E58333A89270}"/>
              </a:ext>
            </a:extLst>
          </p:cNvPr>
          <p:cNvGrpSpPr/>
          <p:nvPr/>
        </p:nvGrpSpPr>
        <p:grpSpPr>
          <a:xfrm>
            <a:off x="1059530" y="3413177"/>
            <a:ext cx="4808661" cy="1772527"/>
            <a:chOff x="1113446" y="966418"/>
            <a:chExt cx="4808661" cy="1772527"/>
          </a:xfrm>
        </p:grpSpPr>
        <p:pic>
          <p:nvPicPr>
            <p:cNvPr id="23" name="図 22">
              <a:extLst>
                <a:ext uri="{FF2B5EF4-FFF2-40B4-BE49-F238E27FC236}">
                  <a16:creationId xmlns:a16="http://schemas.microsoft.com/office/drawing/2014/main" id="{BEDBB716-005C-4F6C-9B5C-410EFDE79899}"/>
                </a:ext>
              </a:extLst>
            </p:cNvPr>
            <p:cNvPicPr>
              <a:picLocks noChangeAspect="1"/>
            </p:cNvPicPr>
            <p:nvPr/>
          </p:nvPicPr>
          <p:blipFill rotWithShape="1">
            <a:blip r:embed="rId7"/>
            <a:srcRect l="26909" t="42485" r="41768" b="39899"/>
            <a:stretch/>
          </p:blipFill>
          <p:spPr>
            <a:xfrm>
              <a:off x="1113446" y="1069104"/>
              <a:ext cx="4808661" cy="1521229"/>
            </a:xfrm>
            <a:prstGeom prst="rect">
              <a:avLst/>
            </a:prstGeom>
          </p:spPr>
        </p:pic>
        <p:sp>
          <p:nvSpPr>
            <p:cNvPr id="24" name="正方形/長方形 23">
              <a:extLst>
                <a:ext uri="{FF2B5EF4-FFF2-40B4-BE49-F238E27FC236}">
                  <a16:creationId xmlns:a16="http://schemas.microsoft.com/office/drawing/2014/main" id="{3912A32D-50F1-41EE-9A68-3F009303FD75}"/>
                </a:ext>
              </a:extLst>
            </p:cNvPr>
            <p:cNvSpPr/>
            <p:nvPr/>
          </p:nvSpPr>
          <p:spPr>
            <a:xfrm>
              <a:off x="3709378" y="1297807"/>
              <a:ext cx="1496291"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8E8BBFF-D7BB-4B95-B201-2A32D3974ED4}"/>
                </a:ext>
              </a:extLst>
            </p:cNvPr>
            <p:cNvSpPr/>
            <p:nvPr/>
          </p:nvSpPr>
          <p:spPr>
            <a:xfrm>
              <a:off x="2429219" y="1904973"/>
              <a:ext cx="1496291" cy="49941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F20C6E8-4BBE-43A5-923F-21686A39BD69}"/>
                </a:ext>
              </a:extLst>
            </p:cNvPr>
            <p:cNvSpPr/>
            <p:nvPr/>
          </p:nvSpPr>
          <p:spPr>
            <a:xfrm>
              <a:off x="2429219" y="129780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BD66C22-7076-4DAB-9468-7975FBB845BA}"/>
                </a:ext>
              </a:extLst>
            </p:cNvPr>
            <p:cNvSpPr txBox="1"/>
            <p:nvPr/>
          </p:nvSpPr>
          <p:spPr>
            <a:xfrm>
              <a:off x="3917195" y="966418"/>
              <a:ext cx="1814541" cy="369332"/>
            </a:xfrm>
            <a:prstGeom prst="rect">
              <a:avLst/>
            </a:prstGeom>
            <a:noFill/>
          </p:spPr>
          <p:txBody>
            <a:bodyPr wrap="square" rtlCol="0">
              <a:spAutoFit/>
            </a:bodyPr>
            <a:lstStyle/>
            <a:p>
              <a:r>
                <a:rPr kumimoji="1" lang="ja-JP" altLang="en-US" dirty="0"/>
                <a:t>誘導放出</a:t>
              </a:r>
            </a:p>
          </p:txBody>
        </p:sp>
        <p:sp>
          <p:nvSpPr>
            <p:cNvPr id="28" name="テキスト ボックス 27">
              <a:extLst>
                <a:ext uri="{FF2B5EF4-FFF2-40B4-BE49-F238E27FC236}">
                  <a16:creationId xmlns:a16="http://schemas.microsoft.com/office/drawing/2014/main" id="{FA49491F-5A6D-4E7A-ADBC-A3E1C498506F}"/>
                </a:ext>
              </a:extLst>
            </p:cNvPr>
            <p:cNvSpPr txBox="1"/>
            <p:nvPr/>
          </p:nvSpPr>
          <p:spPr>
            <a:xfrm>
              <a:off x="2157870" y="989570"/>
              <a:ext cx="1814541" cy="369332"/>
            </a:xfrm>
            <a:prstGeom prst="rect">
              <a:avLst/>
            </a:prstGeom>
            <a:noFill/>
          </p:spPr>
          <p:txBody>
            <a:bodyPr wrap="square" rtlCol="0">
              <a:spAutoFit/>
            </a:bodyPr>
            <a:lstStyle/>
            <a:p>
              <a:r>
                <a:rPr lang="ja-JP" altLang="en-US" dirty="0"/>
                <a:t>キャリア注入</a:t>
              </a:r>
              <a:endParaRPr kumimoji="1" lang="ja-JP" altLang="en-US" dirty="0"/>
            </a:p>
          </p:txBody>
        </p:sp>
        <p:sp>
          <p:nvSpPr>
            <p:cNvPr id="29" name="正方形/長方形 28">
              <a:extLst>
                <a:ext uri="{FF2B5EF4-FFF2-40B4-BE49-F238E27FC236}">
                  <a16:creationId xmlns:a16="http://schemas.microsoft.com/office/drawing/2014/main" id="{4AF548DB-3243-48D4-BC29-9F6040B0E20F}"/>
                </a:ext>
              </a:extLst>
            </p:cNvPr>
            <p:cNvSpPr/>
            <p:nvPr/>
          </p:nvSpPr>
          <p:spPr>
            <a:xfrm>
              <a:off x="4080852" y="1904973"/>
              <a:ext cx="366722" cy="499419"/>
            </a:xfrm>
            <a:prstGeom prst="rect">
              <a:avLst/>
            </a:prstGeom>
            <a:solidFill>
              <a:schemeClr val="accent2">
                <a:alpha val="2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8164CB1-F9AB-4705-A7FE-A9AF00A7A675}"/>
                </a:ext>
              </a:extLst>
            </p:cNvPr>
            <p:cNvSpPr txBox="1"/>
            <p:nvPr/>
          </p:nvSpPr>
          <p:spPr>
            <a:xfrm>
              <a:off x="4041656" y="2369613"/>
              <a:ext cx="1814541" cy="369332"/>
            </a:xfrm>
            <a:prstGeom prst="rect">
              <a:avLst/>
            </a:prstGeom>
            <a:noFill/>
          </p:spPr>
          <p:txBody>
            <a:bodyPr wrap="square" rtlCol="0">
              <a:spAutoFit/>
            </a:bodyPr>
            <a:lstStyle/>
            <a:p>
              <a:r>
                <a:rPr kumimoji="1" lang="ja-JP" altLang="en-US" dirty="0"/>
                <a:t>共振器寿命</a:t>
              </a:r>
            </a:p>
          </p:txBody>
        </p:sp>
      </p:grpSp>
      <p:sp>
        <p:nvSpPr>
          <p:cNvPr id="31" name="テキスト ボックス 30">
            <a:extLst>
              <a:ext uri="{FF2B5EF4-FFF2-40B4-BE49-F238E27FC236}">
                <a16:creationId xmlns:a16="http://schemas.microsoft.com/office/drawing/2014/main" id="{22D577D8-B4D6-48D4-906E-2F134CE33A7B}"/>
              </a:ext>
            </a:extLst>
          </p:cNvPr>
          <p:cNvSpPr txBox="1"/>
          <p:nvPr/>
        </p:nvSpPr>
        <p:spPr>
          <a:xfrm>
            <a:off x="81556" y="3199403"/>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32" name="テキスト ボックス 31">
            <a:extLst>
              <a:ext uri="{FF2B5EF4-FFF2-40B4-BE49-F238E27FC236}">
                <a16:creationId xmlns:a16="http://schemas.microsoft.com/office/drawing/2014/main" id="{47C87522-678B-4D39-BBE5-B0D04CBEA40D}"/>
              </a:ext>
            </a:extLst>
          </p:cNvPr>
          <p:cNvSpPr txBox="1"/>
          <p:nvPr/>
        </p:nvSpPr>
        <p:spPr>
          <a:xfrm>
            <a:off x="357782" y="3817524"/>
            <a:ext cx="1353182" cy="307777"/>
          </a:xfrm>
          <a:prstGeom prst="rect">
            <a:avLst/>
          </a:prstGeom>
          <a:noFill/>
        </p:spPr>
        <p:txBody>
          <a:bodyPr wrap="square" rtlCol="0">
            <a:spAutoFit/>
          </a:bodyPr>
          <a:lstStyle/>
          <a:p>
            <a:r>
              <a:rPr kumimoji="1" lang="ja-JP" altLang="en-US" sz="1400" dirty="0"/>
              <a:t>キャリア密度</a:t>
            </a:r>
          </a:p>
        </p:txBody>
      </p:sp>
      <p:sp>
        <p:nvSpPr>
          <p:cNvPr id="33" name="テキスト ボックス 32">
            <a:extLst>
              <a:ext uri="{FF2B5EF4-FFF2-40B4-BE49-F238E27FC236}">
                <a16:creationId xmlns:a16="http://schemas.microsoft.com/office/drawing/2014/main" id="{03226FA1-7AC9-49A3-BFC5-AE5E95134B48}"/>
              </a:ext>
            </a:extLst>
          </p:cNvPr>
          <p:cNvSpPr txBox="1"/>
          <p:nvPr/>
        </p:nvSpPr>
        <p:spPr>
          <a:xfrm>
            <a:off x="363728" y="4427654"/>
            <a:ext cx="1353182" cy="307777"/>
          </a:xfrm>
          <a:prstGeom prst="rect">
            <a:avLst/>
          </a:prstGeom>
          <a:noFill/>
        </p:spPr>
        <p:txBody>
          <a:bodyPr wrap="square" rtlCol="0">
            <a:spAutoFit/>
          </a:bodyPr>
          <a:lstStyle/>
          <a:p>
            <a:r>
              <a:rPr kumimoji="1" lang="ja-JP" altLang="en-US" sz="1400" dirty="0"/>
              <a:t>光子密度</a:t>
            </a:r>
          </a:p>
        </p:txBody>
      </p:sp>
      <p:sp>
        <p:nvSpPr>
          <p:cNvPr id="34" name="左中かっこ 33">
            <a:extLst>
              <a:ext uri="{FF2B5EF4-FFF2-40B4-BE49-F238E27FC236}">
                <a16:creationId xmlns:a16="http://schemas.microsoft.com/office/drawing/2014/main" id="{25F48A05-7931-488C-9ECC-99D2603D6CB8}"/>
              </a:ext>
            </a:extLst>
          </p:cNvPr>
          <p:cNvSpPr/>
          <p:nvPr/>
        </p:nvSpPr>
        <p:spPr>
          <a:xfrm>
            <a:off x="151754" y="3806708"/>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EB8A233F-9CF2-4386-AAE8-570E3C745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7155" y="3106122"/>
            <a:ext cx="3556845" cy="2344437"/>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B53EE57-C66F-4AB0-B092-6642AE298802}"/>
                  </a:ext>
                </a:extLst>
              </p:cNvPr>
              <p:cNvSpPr txBox="1"/>
              <p:nvPr/>
            </p:nvSpPr>
            <p:spPr>
              <a:xfrm>
                <a:off x="319231" y="5157952"/>
                <a:ext cx="4068462" cy="1342419"/>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r>
                  <a:rPr lang="en-US" altLang="ja-JP" sz="1600" dirty="0"/>
                  <a:t>		</a:t>
                </a:r>
              </a:p>
              <a:p>
                <a:pPr marL="285750" indent="-285750">
                  <a:buFont typeface="Wingdings" panose="05000000000000000000" pitchFamily="2" charset="2"/>
                  <a:buChar char="ü"/>
                </a:pPr>
                <a:r>
                  <a:rPr kumimoji="1" lang="ja-JP" altLang="en-US" sz="1600" dirty="0"/>
                  <a:t>共振器寿命</a:t>
                </a:r>
                <a14:m>
                  <m:oMath xmlns:m="http://schemas.openxmlformats.org/officeDocument/2006/math">
                    <m:sSub>
                      <m:sSubPr>
                        <m:ctrlPr>
                          <a:rPr kumimoji="1" lang="en-US" altLang="ja-JP" sz="1600" i="1" smtClean="0">
                            <a:latin typeface="Cambria Math" panose="02040503050406030204" pitchFamily="18" charset="0"/>
                          </a:rPr>
                        </m:ctrlPr>
                      </m:sSubPr>
                      <m:e>
                        <m:r>
                          <a:rPr kumimoji="1" lang="ja-JP" altLang="en-US" sz="1600" i="1" smtClean="0">
                            <a:latin typeface="Cambria Math" panose="02040503050406030204" pitchFamily="18" charset="0"/>
                          </a:rPr>
                          <m:t>𝜏</m:t>
                        </m:r>
                      </m:e>
                      <m:sub>
                        <m:r>
                          <a:rPr kumimoji="1" lang="en-US" altLang="ja-JP" sz="1600" b="0" i="1" smtClean="0">
                            <a:latin typeface="Cambria Math" panose="02040503050406030204" pitchFamily="18" charset="0"/>
                          </a:rPr>
                          <m:t>𝑝</m:t>
                        </m:r>
                      </m:sub>
                    </m:sSub>
                  </m:oMath>
                </a14:m>
                <a:r>
                  <a:rPr kumimoji="1" lang="en-US" altLang="ja-JP" sz="1600" dirty="0"/>
                  <a:t> </a:t>
                </a:r>
              </a:p>
              <a:p>
                <a:pPr marL="742950" lvl="1" indent="-285750">
                  <a:buFont typeface="Wingdings" panose="05000000000000000000" pitchFamily="2" charset="2"/>
                  <a:buChar char="ü"/>
                </a:pPr>
                <a:r>
                  <a:rPr lang="ja-JP" altLang="en-US" sz="1600" dirty="0"/>
                  <a:t>短くしたい</a:t>
                </a:r>
                <a:endParaRPr kumimoji="1" lang="en-US" altLang="ja-JP" sz="1600" dirty="0"/>
              </a:p>
            </p:txBody>
          </p:sp>
        </mc:Choice>
        <mc:Fallback xmlns="">
          <p:sp>
            <p:nvSpPr>
              <p:cNvPr id="42" name="テキスト ボックス 41">
                <a:extLst>
                  <a:ext uri="{FF2B5EF4-FFF2-40B4-BE49-F238E27FC236}">
                    <a16:creationId xmlns:a16="http://schemas.microsoft.com/office/drawing/2014/main" id="{3B53EE57-C66F-4AB0-B092-6642AE298802}"/>
                  </a:ext>
                </a:extLst>
              </p:cNvPr>
              <p:cNvSpPr txBox="1">
                <a:spLocks noRot="1" noChangeAspect="1" noMove="1" noResize="1" noEditPoints="1" noAdjustHandles="1" noChangeArrowheads="1" noChangeShapeType="1" noTextEdit="1"/>
              </p:cNvSpPr>
              <p:nvPr/>
            </p:nvSpPr>
            <p:spPr>
              <a:xfrm>
                <a:off x="319231" y="5157952"/>
                <a:ext cx="4068462" cy="1342419"/>
              </a:xfrm>
              <a:prstGeom prst="rect">
                <a:avLst/>
              </a:prstGeom>
              <a:blipFill>
                <a:blip r:embed="rId9"/>
                <a:stretch>
                  <a:fillRect l="-749" t="-1818" b="-4545"/>
                </a:stretch>
              </a:blipFill>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15A29162-6120-4718-A290-7409B3130794}"/>
              </a:ext>
            </a:extLst>
          </p:cNvPr>
          <p:cNvPicPr>
            <a:picLocks noChangeAspect="1"/>
          </p:cNvPicPr>
          <p:nvPr/>
        </p:nvPicPr>
        <p:blipFill rotWithShape="1">
          <a:blip r:embed="rId10"/>
          <a:srcRect l="34722" t="43298" r="49361" b="50001"/>
          <a:stretch/>
        </p:blipFill>
        <p:spPr>
          <a:xfrm>
            <a:off x="3125191" y="6016792"/>
            <a:ext cx="2262561" cy="535874"/>
          </a:xfrm>
          <a:prstGeom prst="rect">
            <a:avLst/>
          </a:prstGeom>
        </p:spPr>
      </p:pic>
      <p:cxnSp>
        <p:nvCxnSpPr>
          <p:cNvPr id="4" name="直線矢印コネクタ 3">
            <a:extLst>
              <a:ext uri="{FF2B5EF4-FFF2-40B4-BE49-F238E27FC236}">
                <a16:creationId xmlns:a16="http://schemas.microsoft.com/office/drawing/2014/main" id="{EDCC73D7-17D4-4D97-BF2C-21884F576079}"/>
              </a:ext>
            </a:extLst>
          </p:cNvPr>
          <p:cNvCxnSpPr>
            <a:cxnSpLocks/>
          </p:cNvCxnSpPr>
          <p:nvPr/>
        </p:nvCxnSpPr>
        <p:spPr>
          <a:xfrm>
            <a:off x="2201330" y="6335408"/>
            <a:ext cx="940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C225CE7-10BA-458D-A2B6-D2DD646FAF92}"/>
              </a:ext>
            </a:extLst>
          </p:cNvPr>
          <p:cNvCxnSpPr/>
          <p:nvPr/>
        </p:nvCxnSpPr>
        <p:spPr>
          <a:xfrm>
            <a:off x="4919130" y="6512169"/>
            <a:ext cx="2280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BD9E5A4-22EC-481F-8237-F03244CA3F35}"/>
              </a:ext>
            </a:extLst>
          </p:cNvPr>
          <p:cNvCxnSpPr/>
          <p:nvPr/>
        </p:nvCxnSpPr>
        <p:spPr>
          <a:xfrm>
            <a:off x="2334969" y="5795226"/>
            <a:ext cx="7902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8A67BF64-2746-4166-91B3-6F43EAC3B0E4}"/>
              </a:ext>
            </a:extLst>
          </p:cNvPr>
          <p:cNvSpPr txBox="1"/>
          <p:nvPr/>
        </p:nvSpPr>
        <p:spPr>
          <a:xfrm>
            <a:off x="3141653" y="5593853"/>
            <a:ext cx="1338828" cy="369332"/>
          </a:xfrm>
          <a:prstGeom prst="rect">
            <a:avLst/>
          </a:prstGeom>
          <a:noFill/>
        </p:spPr>
        <p:txBody>
          <a:bodyPr wrap="none" rtlCol="0">
            <a:spAutoFit/>
          </a:bodyPr>
          <a:lstStyle/>
          <a:p>
            <a:r>
              <a:rPr lang="ja-JP" altLang="en-US" dirty="0"/>
              <a:t>次のページ</a:t>
            </a:r>
            <a:endParaRPr kumimoji="1" lang="ja-JP" altLang="en-US" dirty="0"/>
          </a:p>
        </p:txBody>
      </p:sp>
      <p:cxnSp>
        <p:nvCxnSpPr>
          <p:cNvPr id="48" name="直線矢印コネクタ 47">
            <a:extLst>
              <a:ext uri="{FF2B5EF4-FFF2-40B4-BE49-F238E27FC236}">
                <a16:creationId xmlns:a16="http://schemas.microsoft.com/office/drawing/2014/main" id="{0C4EB362-92C3-4368-B3AB-4F7A4E1917DE}"/>
              </a:ext>
            </a:extLst>
          </p:cNvPr>
          <p:cNvCxnSpPr/>
          <p:nvPr/>
        </p:nvCxnSpPr>
        <p:spPr>
          <a:xfrm>
            <a:off x="5046133" y="6544199"/>
            <a:ext cx="0" cy="19526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BEA8C041-4E9D-4ABA-9CCC-39BF60CBF4A5}"/>
              </a:ext>
            </a:extLst>
          </p:cNvPr>
          <p:cNvSpPr txBox="1"/>
          <p:nvPr/>
        </p:nvSpPr>
        <p:spPr>
          <a:xfrm>
            <a:off x="5416730" y="6544199"/>
            <a:ext cx="2262553" cy="369332"/>
          </a:xfrm>
          <a:prstGeom prst="rect">
            <a:avLst/>
          </a:prstGeom>
          <a:noFill/>
        </p:spPr>
        <p:txBody>
          <a:bodyPr wrap="square" rtlCol="0">
            <a:spAutoFit/>
          </a:bodyPr>
          <a:lstStyle/>
          <a:p>
            <a:r>
              <a:rPr kumimoji="1" lang="ja-JP" altLang="en-US" dirty="0"/>
              <a:t>共振器長</a:t>
            </a:r>
            <a:r>
              <a:rPr lang="ja-JP" altLang="en-US" dirty="0"/>
              <a:t>を</a:t>
            </a:r>
            <a:r>
              <a:rPr kumimoji="1" lang="ja-JP" altLang="en-US" dirty="0"/>
              <a:t>小さく</a:t>
            </a:r>
          </a:p>
        </p:txBody>
      </p:sp>
      <p:cxnSp>
        <p:nvCxnSpPr>
          <p:cNvPr id="51" name="直線矢印コネクタ 50">
            <a:extLst>
              <a:ext uri="{FF2B5EF4-FFF2-40B4-BE49-F238E27FC236}">
                <a16:creationId xmlns:a16="http://schemas.microsoft.com/office/drawing/2014/main" id="{F4866FFB-1032-48FA-BB11-1F1BBAE7F9B2}"/>
              </a:ext>
            </a:extLst>
          </p:cNvPr>
          <p:cNvCxnSpPr>
            <a:cxnSpLocks/>
            <a:stCxn id="49" idx="1"/>
          </p:cNvCxnSpPr>
          <p:nvPr/>
        </p:nvCxnSpPr>
        <p:spPr>
          <a:xfrm flipH="1">
            <a:off x="5045104" y="6728865"/>
            <a:ext cx="371626" cy="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9D006D9-96F7-436C-9DFF-4BCDD687A51C}"/>
              </a:ext>
            </a:extLst>
          </p:cNvPr>
          <p:cNvSpPr txBox="1"/>
          <p:nvPr/>
        </p:nvSpPr>
        <p:spPr>
          <a:xfrm>
            <a:off x="0" y="799111"/>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利得スイッチングの研究例</a:t>
            </a:r>
          </a:p>
        </p:txBody>
      </p:sp>
      <p:sp>
        <p:nvSpPr>
          <p:cNvPr id="55" name="テキスト ボックス 54">
            <a:extLst>
              <a:ext uri="{FF2B5EF4-FFF2-40B4-BE49-F238E27FC236}">
                <a16:creationId xmlns:a16="http://schemas.microsoft.com/office/drawing/2014/main" id="{3E53E2F4-88D5-4ABC-995D-3CEEA5BDC52A}"/>
              </a:ext>
            </a:extLst>
          </p:cNvPr>
          <p:cNvSpPr txBox="1"/>
          <p:nvPr/>
        </p:nvSpPr>
        <p:spPr>
          <a:xfrm>
            <a:off x="-32694" y="2866317"/>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a:t>
            </a:r>
            <a:r>
              <a:rPr kumimoji="1" lang="ja-JP" altLang="en-US"/>
              <a:t>スイッチングの基本</a:t>
            </a:r>
            <a:r>
              <a:rPr lang="ja-JP" altLang="en-US"/>
              <a:t>メカニズム</a:t>
            </a:r>
            <a:endParaRPr kumimoji="1" lang="ja-JP" altLang="en-US" dirty="0"/>
          </a:p>
        </p:txBody>
      </p:sp>
      <p:sp>
        <p:nvSpPr>
          <p:cNvPr id="2" name="テキスト ボックス 1">
            <a:extLst>
              <a:ext uri="{FF2B5EF4-FFF2-40B4-BE49-F238E27FC236}">
                <a16:creationId xmlns:a16="http://schemas.microsoft.com/office/drawing/2014/main" id="{C2D4BBE7-01E1-41B9-9241-625E05E20816}"/>
              </a:ext>
            </a:extLst>
          </p:cNvPr>
          <p:cNvSpPr txBox="1"/>
          <p:nvPr/>
        </p:nvSpPr>
        <p:spPr>
          <a:xfrm>
            <a:off x="6437857" y="5391778"/>
            <a:ext cx="2477461" cy="307777"/>
          </a:xfrm>
          <a:prstGeom prst="rect">
            <a:avLst/>
          </a:prstGeom>
          <a:noFill/>
        </p:spPr>
        <p:txBody>
          <a:bodyPr wrap="square" rtlCol="0">
            <a:spAutoFit/>
          </a:bodyPr>
          <a:lstStyle/>
          <a:p>
            <a:r>
              <a:rPr kumimoji="1" lang="en-US" altLang="ja-JP" sz="1400" dirty="0"/>
              <a:t>[2] </a:t>
            </a:r>
            <a:r>
              <a:rPr kumimoji="1" lang="en-US" altLang="ja-JP" sz="1400" dirty="0" err="1"/>
              <a:t>S.Chen</a:t>
            </a:r>
            <a:r>
              <a:rPr kumimoji="1" lang="en-US" altLang="ja-JP" sz="1400" dirty="0"/>
              <a:t> </a:t>
            </a:r>
            <a:r>
              <a:rPr kumimoji="1" lang="en-US" altLang="ja-JP" sz="1400" i="1" dirty="0"/>
              <a:t>et al.</a:t>
            </a:r>
            <a:r>
              <a:rPr kumimoji="1" lang="en-US" altLang="ja-JP" sz="1400" dirty="0"/>
              <a:t> JJAP (2012)</a:t>
            </a:r>
            <a:endParaRPr kumimoji="1" lang="ja-JP" altLang="en-US" sz="1400" dirty="0"/>
          </a:p>
        </p:txBody>
      </p:sp>
    </p:spTree>
    <p:extLst>
      <p:ext uri="{BB962C8B-B14F-4D97-AF65-F5344CB8AC3E}">
        <p14:creationId xmlns:p14="http://schemas.microsoft.com/office/powerpoint/2010/main" val="2358962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44290" y="1511702"/>
            <a:ext cx="3600000" cy="2241537"/>
          </a:xfrm>
          <a:prstGeom prst="rect">
            <a:avLst/>
          </a:prstGeom>
        </p:spPr>
      </p:pic>
      <p:pic>
        <p:nvPicPr>
          <p:cNvPr id="4" name="Picture 3"/>
          <p:cNvPicPr>
            <a:picLocks noChangeAspect="1"/>
          </p:cNvPicPr>
          <p:nvPr/>
        </p:nvPicPr>
        <p:blipFill>
          <a:blip r:embed="rId3"/>
          <a:stretch>
            <a:fillRect/>
          </a:stretch>
        </p:blipFill>
        <p:spPr>
          <a:xfrm>
            <a:off x="4144290" y="1604977"/>
            <a:ext cx="3600000" cy="2351639"/>
          </a:xfrm>
          <a:prstGeom prst="rect">
            <a:avLst/>
          </a:prstGeom>
        </p:spPr>
      </p:pic>
      <p:pic>
        <p:nvPicPr>
          <p:cNvPr id="6" name="Picture 5"/>
          <p:cNvPicPr>
            <a:picLocks noChangeAspect="1"/>
          </p:cNvPicPr>
          <p:nvPr/>
        </p:nvPicPr>
        <p:blipFill>
          <a:blip r:embed="rId4"/>
          <a:stretch>
            <a:fillRect/>
          </a:stretch>
        </p:blipFill>
        <p:spPr>
          <a:xfrm>
            <a:off x="544290" y="4247097"/>
            <a:ext cx="3600000" cy="2351639"/>
          </a:xfrm>
          <a:prstGeom prst="rect">
            <a:avLst/>
          </a:prstGeom>
        </p:spPr>
      </p:pic>
      <p:sp>
        <p:nvSpPr>
          <p:cNvPr id="2" name="Title 1"/>
          <p:cNvSpPr>
            <a:spLocks noGrp="1"/>
          </p:cNvSpPr>
          <p:nvPr>
            <p:ph type="title"/>
          </p:nvPr>
        </p:nvSpPr>
        <p:spPr>
          <a:xfrm>
            <a:off x="0" y="-21411"/>
            <a:ext cx="7886700" cy="1325563"/>
          </a:xfrm>
        </p:spPr>
        <p:txBody>
          <a:bodyPr/>
          <a:lstStyle/>
          <a:p>
            <a:r>
              <a:rPr lang="ja-JP" altLang="en-US" dirty="0"/>
              <a:t>後発後行</a:t>
            </a:r>
            <a:r>
              <a:rPr lang="en-US" altLang="ja-JP" dirty="0"/>
              <a:t> 10MQW, 2.5um ridge</a:t>
            </a:r>
          </a:p>
        </p:txBody>
      </p:sp>
      <p:sp>
        <p:nvSpPr>
          <p:cNvPr id="8" name="TextBox 7"/>
          <p:cNvSpPr txBox="1"/>
          <p:nvPr/>
        </p:nvSpPr>
        <p:spPr>
          <a:xfrm>
            <a:off x="5393572" y="1175806"/>
            <a:ext cx="1088760" cy="369332"/>
          </a:xfrm>
          <a:prstGeom prst="rect">
            <a:avLst/>
          </a:prstGeom>
          <a:noFill/>
        </p:spPr>
        <p:txBody>
          <a:bodyPr wrap="none" rtlCol="0">
            <a:spAutoFit/>
          </a:bodyPr>
          <a:lstStyle/>
          <a:p>
            <a:r>
              <a:rPr kumimoji="1" lang="en-US" altLang="ja-JP" u="sng" dirty="0"/>
              <a:t>Spectrum</a:t>
            </a:r>
          </a:p>
        </p:txBody>
      </p:sp>
      <p:sp>
        <p:nvSpPr>
          <p:cNvPr id="9" name="TextBox 8"/>
          <p:cNvSpPr txBox="1"/>
          <p:nvPr/>
        </p:nvSpPr>
        <p:spPr>
          <a:xfrm rot="16200000">
            <a:off x="3501512" y="2278568"/>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0" name="TextBox 9"/>
          <p:cNvSpPr txBox="1"/>
          <p:nvPr/>
        </p:nvSpPr>
        <p:spPr>
          <a:xfrm>
            <a:off x="5202997" y="3601774"/>
            <a:ext cx="1800558" cy="369332"/>
          </a:xfrm>
          <a:prstGeom prst="rect">
            <a:avLst/>
          </a:prstGeom>
          <a:solidFill>
            <a:schemeClr val="bg1"/>
          </a:solidFill>
        </p:spPr>
        <p:txBody>
          <a:bodyPr wrap="none" rtlCol="0">
            <a:spAutoFit/>
          </a:bodyPr>
          <a:lstStyle/>
          <a:p>
            <a:r>
              <a:rPr kumimoji="1" lang="en-US" altLang="ja-JP" dirty="0"/>
              <a:t>Wavelength (nm)</a:t>
            </a:r>
            <a:endParaRPr kumimoji="1" lang="ja-JP" altLang="en-US" dirty="0"/>
          </a:p>
        </p:txBody>
      </p:sp>
      <p:sp>
        <p:nvSpPr>
          <p:cNvPr id="12" name="TextBox 11"/>
          <p:cNvSpPr txBox="1"/>
          <p:nvPr/>
        </p:nvSpPr>
        <p:spPr>
          <a:xfrm>
            <a:off x="1552018" y="3541865"/>
            <a:ext cx="1922578" cy="369332"/>
          </a:xfrm>
          <a:prstGeom prst="rect">
            <a:avLst/>
          </a:prstGeom>
          <a:solidFill>
            <a:schemeClr val="bg1"/>
          </a:solidFill>
        </p:spPr>
        <p:txBody>
          <a:bodyPr wrap="none" rtlCol="0">
            <a:spAutoFit/>
          </a:bodyPr>
          <a:lstStyle/>
          <a:p>
            <a:r>
              <a:rPr lang="en-US" altLang="ja-JP" dirty="0"/>
              <a:t>Input</a:t>
            </a:r>
            <a:r>
              <a:rPr kumimoji="1" lang="en-US" altLang="ja-JP" dirty="0"/>
              <a:t> power (</a:t>
            </a:r>
            <a:r>
              <a:rPr kumimoji="1" lang="en-US" altLang="ja-JP" dirty="0" err="1"/>
              <a:t>mW</a:t>
            </a:r>
            <a:r>
              <a:rPr kumimoji="1" lang="en-US" altLang="ja-JP" dirty="0"/>
              <a:t>)</a:t>
            </a:r>
            <a:endParaRPr kumimoji="1" lang="ja-JP" altLang="en-US" dirty="0"/>
          </a:p>
        </p:txBody>
      </p:sp>
      <p:sp>
        <p:nvSpPr>
          <p:cNvPr id="13" name="TextBox 12"/>
          <p:cNvSpPr txBox="1"/>
          <p:nvPr/>
        </p:nvSpPr>
        <p:spPr>
          <a:xfrm rot="16200000">
            <a:off x="-289239" y="2333496"/>
            <a:ext cx="2036391" cy="369332"/>
          </a:xfrm>
          <a:prstGeom prst="rect">
            <a:avLst/>
          </a:prstGeom>
          <a:solidFill>
            <a:schemeClr val="bg1"/>
          </a:solidFill>
        </p:spPr>
        <p:txBody>
          <a:bodyPr wrap="none" rtlCol="0">
            <a:spAutoFit/>
          </a:bodyPr>
          <a:lstStyle/>
          <a:p>
            <a:r>
              <a:rPr kumimoji="1" lang="en-US" altLang="ja-JP" dirty="0"/>
              <a:t>Output power (</a:t>
            </a:r>
            <a:r>
              <a:rPr kumimoji="1" lang="en-US" altLang="ja-JP" dirty="0" err="1"/>
              <a:t>μW</a:t>
            </a:r>
            <a:r>
              <a:rPr kumimoji="1" lang="en-US" altLang="ja-JP" dirty="0"/>
              <a:t>)</a:t>
            </a:r>
            <a:endParaRPr kumimoji="1" lang="ja-JP" altLang="en-US" dirty="0"/>
          </a:p>
        </p:txBody>
      </p:sp>
      <p:sp>
        <p:nvSpPr>
          <p:cNvPr id="15" name="TextBox 14"/>
          <p:cNvSpPr txBox="1"/>
          <p:nvPr/>
        </p:nvSpPr>
        <p:spPr>
          <a:xfrm rot="16200000">
            <a:off x="-98490" y="5002236"/>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6" name="TextBox 15"/>
          <p:cNvSpPr txBox="1"/>
          <p:nvPr/>
        </p:nvSpPr>
        <p:spPr>
          <a:xfrm>
            <a:off x="4543596" y="4289144"/>
            <a:ext cx="4147289" cy="646331"/>
          </a:xfrm>
          <a:prstGeom prst="rect">
            <a:avLst/>
          </a:prstGeom>
          <a:noFill/>
          <a:ln>
            <a:solidFill>
              <a:schemeClr val="tx1"/>
            </a:solidFill>
          </a:ln>
        </p:spPr>
        <p:txBody>
          <a:bodyPr wrap="none" rtlCol="0">
            <a:spAutoFit/>
          </a:bodyPr>
          <a:lstStyle/>
          <a:p>
            <a:r>
              <a:rPr kumimoji="1" lang="en-US" altLang="ja-JP" dirty="0"/>
              <a:t>Note: 775nm</a:t>
            </a:r>
            <a:r>
              <a:rPr kumimoji="1" lang="ja-JP" altLang="en-US" dirty="0"/>
              <a:t>励起</a:t>
            </a:r>
            <a:r>
              <a:rPr kumimoji="1" lang="en-US" altLang="ja-JP" dirty="0"/>
              <a:t>, 6 </a:t>
            </a:r>
            <a:r>
              <a:rPr kumimoji="1" lang="en-US" altLang="ja-JP" dirty="0" err="1"/>
              <a:t>ps</a:t>
            </a:r>
            <a:r>
              <a:rPr kumimoji="1" lang="ja-JP" altLang="en-US" dirty="0"/>
              <a:t>インパルス励起</a:t>
            </a:r>
            <a:endParaRPr kumimoji="1" lang="en-US" altLang="ja-JP" dirty="0"/>
          </a:p>
          <a:p>
            <a:r>
              <a:rPr lang="ja-JP" altLang="en-US" dirty="0"/>
              <a:t>最短では</a:t>
            </a:r>
            <a:r>
              <a:rPr lang="en-US" altLang="ja-JP" dirty="0"/>
              <a:t>FWHM12 </a:t>
            </a:r>
            <a:r>
              <a:rPr lang="en-US" altLang="ja-JP" dirty="0" err="1"/>
              <a:t>ps</a:t>
            </a:r>
            <a:endParaRPr kumimoji="1" lang="en-US" altLang="ja-JP" dirty="0"/>
          </a:p>
        </p:txBody>
      </p:sp>
      <p:sp>
        <p:nvSpPr>
          <p:cNvPr id="21" name="TextBox 20"/>
          <p:cNvSpPr txBox="1"/>
          <p:nvPr/>
        </p:nvSpPr>
        <p:spPr>
          <a:xfrm>
            <a:off x="2074366" y="4544039"/>
            <a:ext cx="2469230" cy="1015663"/>
          </a:xfrm>
          <a:prstGeom prst="rect">
            <a:avLst/>
          </a:prstGeom>
          <a:noFill/>
        </p:spPr>
        <p:txBody>
          <a:bodyPr wrap="square" rtlCol="0">
            <a:spAutoFit/>
          </a:bodyPr>
          <a:lstStyle/>
          <a:p>
            <a:r>
              <a:rPr lang="en-US" altLang="ja-JP" sz="1200" dirty="0"/>
              <a:t>              Input	</a:t>
            </a:r>
          </a:p>
          <a:p>
            <a:r>
              <a:rPr kumimoji="1" lang="en-US" altLang="ja-JP" sz="1200" dirty="0">
                <a:solidFill>
                  <a:srgbClr val="FF0000"/>
                </a:solidFill>
              </a:rPr>
              <a:t>	56 </a:t>
            </a:r>
            <a:r>
              <a:rPr kumimoji="1" lang="en-US" altLang="ja-JP" sz="1200" dirty="0" err="1">
                <a:solidFill>
                  <a:srgbClr val="FF0000"/>
                </a:solidFill>
              </a:rPr>
              <a:t>mW</a:t>
            </a:r>
            <a:endParaRPr kumimoji="1" lang="en-US" altLang="ja-JP" sz="1200" dirty="0">
              <a:solidFill>
                <a:srgbClr val="FF0000"/>
              </a:solidFill>
            </a:endParaRPr>
          </a:p>
          <a:p>
            <a:r>
              <a:rPr lang="en-US" altLang="ja-JP" sz="1200" dirty="0"/>
              <a:t>	</a:t>
            </a:r>
            <a:r>
              <a:rPr lang="en-US" altLang="ja-JP" sz="1200" dirty="0">
                <a:solidFill>
                  <a:schemeClr val="accent2">
                    <a:lumMod val="75000"/>
                  </a:schemeClr>
                </a:solidFill>
              </a:rPr>
              <a:t>46 </a:t>
            </a:r>
            <a:r>
              <a:rPr lang="en-US" altLang="ja-JP" sz="1200" dirty="0" err="1">
                <a:solidFill>
                  <a:schemeClr val="accent2">
                    <a:lumMod val="75000"/>
                  </a:schemeClr>
                </a:solidFill>
              </a:rPr>
              <a:t>mW</a:t>
            </a:r>
            <a:endParaRPr lang="en-US" altLang="ja-JP" sz="1200" dirty="0">
              <a:solidFill>
                <a:schemeClr val="accent2">
                  <a:lumMod val="75000"/>
                </a:schemeClr>
              </a:solidFill>
            </a:endParaRPr>
          </a:p>
          <a:p>
            <a:r>
              <a:rPr kumimoji="1" lang="en-US" altLang="ja-JP" sz="1200" dirty="0"/>
              <a:t>	</a:t>
            </a:r>
            <a:r>
              <a:rPr kumimoji="1" lang="en-US" altLang="ja-JP" sz="1200" dirty="0">
                <a:solidFill>
                  <a:srgbClr val="92D050"/>
                </a:solidFill>
              </a:rPr>
              <a:t>27 </a:t>
            </a:r>
            <a:r>
              <a:rPr kumimoji="1" lang="en-US" altLang="ja-JP" sz="1200" dirty="0" err="1">
                <a:solidFill>
                  <a:srgbClr val="92D050"/>
                </a:solidFill>
              </a:rPr>
              <a:t>mW</a:t>
            </a:r>
            <a:endParaRPr kumimoji="1" lang="en-US" altLang="ja-JP" sz="1200" dirty="0">
              <a:solidFill>
                <a:srgbClr val="92D050"/>
              </a:solidFill>
            </a:endParaRPr>
          </a:p>
          <a:p>
            <a:r>
              <a:rPr lang="en-US" altLang="ja-JP" sz="1200" dirty="0"/>
              <a:t>	</a:t>
            </a:r>
            <a:r>
              <a:rPr lang="en-US" altLang="ja-JP" sz="1200" dirty="0">
                <a:solidFill>
                  <a:srgbClr val="00B050"/>
                </a:solidFill>
              </a:rPr>
              <a:t>8.0 </a:t>
            </a:r>
            <a:r>
              <a:rPr lang="en-US" altLang="ja-JP" sz="1200" dirty="0" err="1">
                <a:solidFill>
                  <a:srgbClr val="00B050"/>
                </a:solidFill>
              </a:rPr>
              <a:t>mW</a:t>
            </a:r>
            <a:endParaRPr lang="en-US" altLang="ja-JP" sz="1200" dirty="0">
              <a:solidFill>
                <a:srgbClr val="00B050"/>
              </a:solidFill>
            </a:endParaRPr>
          </a:p>
        </p:txBody>
      </p:sp>
      <p:sp>
        <p:nvSpPr>
          <p:cNvPr id="17" name="TextBox 16"/>
          <p:cNvSpPr txBox="1"/>
          <p:nvPr/>
        </p:nvSpPr>
        <p:spPr>
          <a:xfrm>
            <a:off x="1915606" y="6257603"/>
            <a:ext cx="1053943" cy="369332"/>
          </a:xfrm>
          <a:prstGeom prst="rect">
            <a:avLst/>
          </a:prstGeom>
          <a:solidFill>
            <a:schemeClr val="bg1"/>
          </a:solidFill>
        </p:spPr>
        <p:txBody>
          <a:bodyPr wrap="none" rtlCol="0">
            <a:spAutoFit/>
          </a:bodyPr>
          <a:lstStyle/>
          <a:p>
            <a:r>
              <a:rPr kumimoji="1" lang="en-US" altLang="ja-JP" dirty="0"/>
              <a:t>Time (</a:t>
            </a:r>
            <a:r>
              <a:rPr kumimoji="1" lang="en-US" altLang="ja-JP" dirty="0" err="1"/>
              <a:t>ps</a:t>
            </a:r>
            <a:r>
              <a:rPr kumimoji="1" lang="en-US" altLang="ja-JP" dirty="0"/>
              <a:t>)</a:t>
            </a:r>
            <a:endParaRPr kumimoji="1" lang="ja-JP" altLang="en-US" dirty="0"/>
          </a:p>
        </p:txBody>
      </p:sp>
      <p:sp>
        <p:nvSpPr>
          <p:cNvPr id="26" name="TextBox 25"/>
          <p:cNvSpPr txBox="1"/>
          <p:nvPr/>
        </p:nvSpPr>
        <p:spPr>
          <a:xfrm>
            <a:off x="1951638" y="4001553"/>
            <a:ext cx="1208792" cy="369332"/>
          </a:xfrm>
          <a:prstGeom prst="rect">
            <a:avLst/>
          </a:prstGeom>
          <a:noFill/>
        </p:spPr>
        <p:txBody>
          <a:bodyPr wrap="none" rtlCol="0">
            <a:spAutoFit/>
          </a:bodyPr>
          <a:lstStyle/>
          <a:p>
            <a:r>
              <a:rPr lang="en-US" altLang="ja-JP" u="sng" dirty="0"/>
              <a:t>Waveform </a:t>
            </a:r>
            <a:endParaRPr kumimoji="1" lang="en-US" altLang="ja-JP" u="sng" dirty="0"/>
          </a:p>
        </p:txBody>
      </p:sp>
      <p:sp>
        <p:nvSpPr>
          <p:cNvPr id="27" name="TextBox 26"/>
          <p:cNvSpPr txBox="1"/>
          <p:nvPr/>
        </p:nvSpPr>
        <p:spPr>
          <a:xfrm>
            <a:off x="2064618" y="1234291"/>
            <a:ext cx="982833" cy="369332"/>
          </a:xfrm>
          <a:prstGeom prst="rect">
            <a:avLst/>
          </a:prstGeom>
          <a:noFill/>
        </p:spPr>
        <p:txBody>
          <a:bodyPr wrap="none" rtlCol="0">
            <a:spAutoFit/>
          </a:bodyPr>
          <a:lstStyle/>
          <a:p>
            <a:r>
              <a:rPr kumimoji="1" lang="en-US" altLang="ja-JP" u="sng" dirty="0"/>
              <a:t>I-L curve</a:t>
            </a:r>
          </a:p>
        </p:txBody>
      </p:sp>
      <p:sp>
        <p:nvSpPr>
          <p:cNvPr id="3" name="テキスト ボックス 2">
            <a:extLst>
              <a:ext uri="{FF2B5EF4-FFF2-40B4-BE49-F238E27FC236}">
                <a16:creationId xmlns:a16="http://schemas.microsoft.com/office/drawing/2014/main" id="{D93C69DD-D1F1-4C7E-A57E-B81EFBD60285}"/>
              </a:ext>
            </a:extLst>
          </p:cNvPr>
          <p:cNvSpPr txBox="1"/>
          <p:nvPr/>
        </p:nvSpPr>
        <p:spPr>
          <a:xfrm>
            <a:off x="5943600" y="5809129"/>
            <a:ext cx="2796988" cy="646331"/>
          </a:xfrm>
          <a:prstGeom prst="rect">
            <a:avLst/>
          </a:prstGeom>
          <a:noFill/>
        </p:spPr>
        <p:txBody>
          <a:bodyPr wrap="square" rtlCol="0">
            <a:spAutoFit/>
          </a:bodyPr>
          <a:lstStyle/>
          <a:p>
            <a:r>
              <a:rPr kumimoji="1" lang="ja-JP" altLang="en-US" dirty="0"/>
              <a:t>秋山研</a:t>
            </a:r>
            <a:r>
              <a:rPr lang="ja-JP" altLang="en-US" dirty="0"/>
              <a:t>中前さん測定</a:t>
            </a:r>
            <a:endParaRPr lang="en-US" altLang="ja-JP" dirty="0"/>
          </a:p>
          <a:p>
            <a:r>
              <a:rPr kumimoji="1" lang="en-US" altLang="ja-JP" dirty="0"/>
              <a:t>181221GS</a:t>
            </a:r>
            <a:endParaRPr kumimoji="1" lang="ja-JP" altLang="en-US" dirty="0"/>
          </a:p>
        </p:txBody>
      </p:sp>
    </p:spTree>
    <p:extLst>
      <p:ext uri="{BB962C8B-B14F-4D97-AF65-F5344CB8AC3E}">
        <p14:creationId xmlns:p14="http://schemas.microsoft.com/office/powerpoint/2010/main" val="3553296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7020" y="1451993"/>
            <a:ext cx="3600000" cy="2351639"/>
          </a:xfrm>
          <a:prstGeom prst="rect">
            <a:avLst/>
          </a:prstGeom>
        </p:spPr>
      </p:pic>
      <p:pic>
        <p:nvPicPr>
          <p:cNvPr id="7" name="Picture 6"/>
          <p:cNvPicPr>
            <a:picLocks noChangeAspect="1"/>
          </p:cNvPicPr>
          <p:nvPr/>
        </p:nvPicPr>
        <p:blipFill>
          <a:blip r:embed="rId3"/>
          <a:stretch>
            <a:fillRect/>
          </a:stretch>
        </p:blipFill>
        <p:spPr>
          <a:xfrm>
            <a:off x="4108414" y="1420198"/>
            <a:ext cx="3600000" cy="2351639"/>
          </a:xfrm>
          <a:prstGeom prst="rect">
            <a:avLst/>
          </a:prstGeom>
        </p:spPr>
      </p:pic>
      <p:pic>
        <p:nvPicPr>
          <p:cNvPr id="11" name="Picture 10"/>
          <p:cNvPicPr>
            <a:picLocks noChangeAspect="1"/>
          </p:cNvPicPr>
          <p:nvPr/>
        </p:nvPicPr>
        <p:blipFill>
          <a:blip r:embed="rId4"/>
          <a:stretch>
            <a:fillRect/>
          </a:stretch>
        </p:blipFill>
        <p:spPr>
          <a:xfrm>
            <a:off x="544290" y="4173434"/>
            <a:ext cx="3600000" cy="2351639"/>
          </a:xfrm>
          <a:prstGeom prst="rect">
            <a:avLst/>
          </a:prstGeom>
        </p:spPr>
      </p:pic>
      <p:sp>
        <p:nvSpPr>
          <p:cNvPr id="2" name="Title 1"/>
          <p:cNvSpPr>
            <a:spLocks noGrp="1"/>
          </p:cNvSpPr>
          <p:nvPr>
            <p:ph type="title"/>
          </p:nvPr>
        </p:nvSpPr>
        <p:spPr>
          <a:xfrm>
            <a:off x="0" y="-21411"/>
            <a:ext cx="7886700" cy="1325563"/>
          </a:xfrm>
        </p:spPr>
        <p:txBody>
          <a:bodyPr/>
          <a:lstStyle/>
          <a:p>
            <a:r>
              <a:rPr lang="ja-JP" altLang="en-US" dirty="0"/>
              <a:t>先発先行 </a:t>
            </a:r>
            <a:r>
              <a:rPr lang="en-US" altLang="ja-JP" dirty="0"/>
              <a:t>3MQW, 2.5um ridge</a:t>
            </a:r>
          </a:p>
        </p:txBody>
      </p:sp>
      <p:sp>
        <p:nvSpPr>
          <p:cNvPr id="8" name="TextBox 7"/>
          <p:cNvSpPr txBox="1"/>
          <p:nvPr/>
        </p:nvSpPr>
        <p:spPr>
          <a:xfrm>
            <a:off x="5393572" y="1175806"/>
            <a:ext cx="1088760" cy="369332"/>
          </a:xfrm>
          <a:prstGeom prst="rect">
            <a:avLst/>
          </a:prstGeom>
          <a:noFill/>
        </p:spPr>
        <p:txBody>
          <a:bodyPr wrap="none" rtlCol="0">
            <a:spAutoFit/>
          </a:bodyPr>
          <a:lstStyle/>
          <a:p>
            <a:r>
              <a:rPr kumimoji="1" lang="en-US" altLang="ja-JP" u="sng" dirty="0"/>
              <a:t>Spectrum</a:t>
            </a:r>
          </a:p>
        </p:txBody>
      </p:sp>
      <p:sp>
        <p:nvSpPr>
          <p:cNvPr id="9" name="TextBox 8"/>
          <p:cNvSpPr txBox="1"/>
          <p:nvPr/>
        </p:nvSpPr>
        <p:spPr>
          <a:xfrm rot="16200000">
            <a:off x="3501512" y="2278568"/>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0" name="TextBox 9"/>
          <p:cNvSpPr txBox="1"/>
          <p:nvPr/>
        </p:nvSpPr>
        <p:spPr>
          <a:xfrm>
            <a:off x="5202997" y="3601774"/>
            <a:ext cx="1800558" cy="369332"/>
          </a:xfrm>
          <a:prstGeom prst="rect">
            <a:avLst/>
          </a:prstGeom>
          <a:solidFill>
            <a:schemeClr val="bg1"/>
          </a:solidFill>
        </p:spPr>
        <p:txBody>
          <a:bodyPr wrap="none" rtlCol="0">
            <a:spAutoFit/>
          </a:bodyPr>
          <a:lstStyle/>
          <a:p>
            <a:r>
              <a:rPr kumimoji="1" lang="en-US" altLang="ja-JP" dirty="0"/>
              <a:t>Wavelength (nm)</a:t>
            </a:r>
            <a:endParaRPr kumimoji="1" lang="ja-JP" altLang="en-US" dirty="0"/>
          </a:p>
        </p:txBody>
      </p:sp>
      <p:sp>
        <p:nvSpPr>
          <p:cNvPr id="12" name="TextBox 11"/>
          <p:cNvSpPr txBox="1"/>
          <p:nvPr/>
        </p:nvSpPr>
        <p:spPr>
          <a:xfrm>
            <a:off x="1552018" y="3541865"/>
            <a:ext cx="1922578" cy="369332"/>
          </a:xfrm>
          <a:prstGeom prst="rect">
            <a:avLst/>
          </a:prstGeom>
          <a:solidFill>
            <a:schemeClr val="bg1"/>
          </a:solidFill>
        </p:spPr>
        <p:txBody>
          <a:bodyPr wrap="none" rtlCol="0">
            <a:spAutoFit/>
          </a:bodyPr>
          <a:lstStyle/>
          <a:p>
            <a:r>
              <a:rPr lang="en-US" altLang="ja-JP" dirty="0"/>
              <a:t>Input</a:t>
            </a:r>
            <a:r>
              <a:rPr kumimoji="1" lang="en-US" altLang="ja-JP" dirty="0"/>
              <a:t> power (</a:t>
            </a:r>
            <a:r>
              <a:rPr kumimoji="1" lang="en-US" altLang="ja-JP" dirty="0" err="1"/>
              <a:t>mW</a:t>
            </a:r>
            <a:r>
              <a:rPr kumimoji="1" lang="en-US" altLang="ja-JP" dirty="0"/>
              <a:t>)</a:t>
            </a:r>
            <a:endParaRPr kumimoji="1" lang="ja-JP" altLang="en-US" dirty="0"/>
          </a:p>
        </p:txBody>
      </p:sp>
      <p:sp>
        <p:nvSpPr>
          <p:cNvPr id="13" name="TextBox 12"/>
          <p:cNvSpPr txBox="1"/>
          <p:nvPr/>
        </p:nvSpPr>
        <p:spPr>
          <a:xfrm rot="16200000">
            <a:off x="-289239" y="2333496"/>
            <a:ext cx="2036391" cy="369332"/>
          </a:xfrm>
          <a:prstGeom prst="rect">
            <a:avLst/>
          </a:prstGeom>
          <a:solidFill>
            <a:schemeClr val="bg1"/>
          </a:solidFill>
        </p:spPr>
        <p:txBody>
          <a:bodyPr wrap="none" rtlCol="0">
            <a:spAutoFit/>
          </a:bodyPr>
          <a:lstStyle/>
          <a:p>
            <a:r>
              <a:rPr kumimoji="1" lang="en-US" altLang="ja-JP" dirty="0"/>
              <a:t>Output power (</a:t>
            </a:r>
            <a:r>
              <a:rPr kumimoji="1" lang="en-US" altLang="ja-JP" dirty="0" err="1"/>
              <a:t>μW</a:t>
            </a:r>
            <a:r>
              <a:rPr kumimoji="1" lang="en-US" altLang="ja-JP" dirty="0"/>
              <a:t>)</a:t>
            </a:r>
            <a:endParaRPr kumimoji="1" lang="ja-JP" altLang="en-US" dirty="0"/>
          </a:p>
        </p:txBody>
      </p:sp>
      <p:sp>
        <p:nvSpPr>
          <p:cNvPr id="15" name="TextBox 14"/>
          <p:cNvSpPr txBox="1"/>
          <p:nvPr/>
        </p:nvSpPr>
        <p:spPr>
          <a:xfrm rot="16200000">
            <a:off x="-98490" y="5002236"/>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21" name="TextBox 20"/>
          <p:cNvSpPr txBox="1"/>
          <p:nvPr/>
        </p:nvSpPr>
        <p:spPr>
          <a:xfrm>
            <a:off x="2074366" y="4544039"/>
            <a:ext cx="2469230" cy="830997"/>
          </a:xfrm>
          <a:prstGeom prst="rect">
            <a:avLst/>
          </a:prstGeom>
          <a:noFill/>
        </p:spPr>
        <p:txBody>
          <a:bodyPr wrap="square" rtlCol="0">
            <a:spAutoFit/>
          </a:bodyPr>
          <a:lstStyle/>
          <a:p>
            <a:r>
              <a:rPr lang="en-US" altLang="ja-JP" sz="1200" dirty="0"/>
              <a:t>              Input	</a:t>
            </a:r>
            <a:r>
              <a:rPr kumimoji="1" lang="en-US" altLang="ja-JP" sz="1200" dirty="0">
                <a:solidFill>
                  <a:srgbClr val="FF0000"/>
                </a:solidFill>
              </a:rPr>
              <a:t>56 </a:t>
            </a:r>
            <a:r>
              <a:rPr kumimoji="1" lang="en-US" altLang="ja-JP" sz="1200" dirty="0" err="1">
                <a:solidFill>
                  <a:srgbClr val="FF0000"/>
                </a:solidFill>
              </a:rPr>
              <a:t>mW</a:t>
            </a:r>
            <a:endParaRPr kumimoji="1" lang="en-US" altLang="ja-JP" sz="1200" dirty="0">
              <a:solidFill>
                <a:srgbClr val="FF0000"/>
              </a:solidFill>
            </a:endParaRPr>
          </a:p>
          <a:p>
            <a:r>
              <a:rPr lang="en-US" altLang="ja-JP" sz="1200" dirty="0"/>
              <a:t>	</a:t>
            </a:r>
            <a:r>
              <a:rPr lang="en-US" altLang="ja-JP" sz="1200" dirty="0">
                <a:solidFill>
                  <a:schemeClr val="accent2">
                    <a:lumMod val="75000"/>
                  </a:schemeClr>
                </a:solidFill>
              </a:rPr>
              <a:t>53 </a:t>
            </a:r>
            <a:r>
              <a:rPr lang="en-US" altLang="ja-JP" sz="1200" dirty="0" err="1">
                <a:solidFill>
                  <a:schemeClr val="accent2">
                    <a:lumMod val="75000"/>
                  </a:schemeClr>
                </a:solidFill>
              </a:rPr>
              <a:t>mW</a:t>
            </a:r>
            <a:endParaRPr lang="en-US" altLang="ja-JP" sz="1200" dirty="0">
              <a:solidFill>
                <a:schemeClr val="accent2">
                  <a:lumMod val="75000"/>
                </a:schemeClr>
              </a:solidFill>
            </a:endParaRPr>
          </a:p>
          <a:p>
            <a:r>
              <a:rPr kumimoji="1" lang="en-US" altLang="ja-JP" sz="1200" dirty="0"/>
              <a:t>	</a:t>
            </a:r>
            <a:r>
              <a:rPr kumimoji="1" lang="en-US" altLang="ja-JP" sz="1200" dirty="0">
                <a:solidFill>
                  <a:srgbClr val="92D050"/>
                </a:solidFill>
              </a:rPr>
              <a:t>46 </a:t>
            </a:r>
            <a:r>
              <a:rPr kumimoji="1" lang="en-US" altLang="ja-JP" sz="1200" dirty="0" err="1">
                <a:solidFill>
                  <a:srgbClr val="92D050"/>
                </a:solidFill>
              </a:rPr>
              <a:t>mW</a:t>
            </a:r>
            <a:endParaRPr kumimoji="1" lang="en-US" altLang="ja-JP" sz="1200" dirty="0">
              <a:solidFill>
                <a:srgbClr val="92D050"/>
              </a:solidFill>
            </a:endParaRPr>
          </a:p>
          <a:p>
            <a:r>
              <a:rPr lang="en-US" altLang="ja-JP" sz="1200" dirty="0"/>
              <a:t>	</a:t>
            </a:r>
            <a:r>
              <a:rPr lang="en-US" altLang="ja-JP" sz="1200" dirty="0">
                <a:solidFill>
                  <a:srgbClr val="00B050"/>
                </a:solidFill>
              </a:rPr>
              <a:t>27 </a:t>
            </a:r>
            <a:r>
              <a:rPr lang="en-US" altLang="ja-JP" sz="1200" dirty="0" err="1">
                <a:solidFill>
                  <a:srgbClr val="00B050"/>
                </a:solidFill>
              </a:rPr>
              <a:t>mW</a:t>
            </a:r>
            <a:endParaRPr lang="en-US" altLang="ja-JP" sz="1200" dirty="0">
              <a:solidFill>
                <a:srgbClr val="00B050"/>
              </a:solidFill>
            </a:endParaRPr>
          </a:p>
        </p:txBody>
      </p:sp>
      <p:sp>
        <p:nvSpPr>
          <p:cNvPr id="17" name="TextBox 16"/>
          <p:cNvSpPr txBox="1"/>
          <p:nvPr/>
        </p:nvSpPr>
        <p:spPr>
          <a:xfrm>
            <a:off x="1915606" y="6257603"/>
            <a:ext cx="1053943" cy="369332"/>
          </a:xfrm>
          <a:prstGeom prst="rect">
            <a:avLst/>
          </a:prstGeom>
          <a:solidFill>
            <a:schemeClr val="bg1"/>
          </a:solidFill>
        </p:spPr>
        <p:txBody>
          <a:bodyPr wrap="none" rtlCol="0">
            <a:spAutoFit/>
          </a:bodyPr>
          <a:lstStyle/>
          <a:p>
            <a:r>
              <a:rPr kumimoji="1" lang="en-US" altLang="ja-JP" dirty="0"/>
              <a:t>Time (</a:t>
            </a:r>
            <a:r>
              <a:rPr kumimoji="1" lang="en-US" altLang="ja-JP" dirty="0" err="1"/>
              <a:t>ps</a:t>
            </a:r>
            <a:r>
              <a:rPr kumimoji="1" lang="en-US" altLang="ja-JP" dirty="0"/>
              <a:t>)</a:t>
            </a:r>
            <a:endParaRPr kumimoji="1" lang="ja-JP" altLang="en-US" dirty="0"/>
          </a:p>
        </p:txBody>
      </p:sp>
      <p:sp>
        <p:nvSpPr>
          <p:cNvPr id="18" name="TextBox 17"/>
          <p:cNvSpPr txBox="1"/>
          <p:nvPr/>
        </p:nvSpPr>
        <p:spPr>
          <a:xfrm>
            <a:off x="1951638" y="4001553"/>
            <a:ext cx="1208792" cy="369332"/>
          </a:xfrm>
          <a:prstGeom prst="rect">
            <a:avLst/>
          </a:prstGeom>
          <a:noFill/>
        </p:spPr>
        <p:txBody>
          <a:bodyPr wrap="none" rtlCol="0">
            <a:spAutoFit/>
          </a:bodyPr>
          <a:lstStyle/>
          <a:p>
            <a:r>
              <a:rPr lang="en-US" altLang="ja-JP" u="sng" dirty="0"/>
              <a:t>Waveform </a:t>
            </a:r>
            <a:endParaRPr kumimoji="1" lang="en-US" altLang="ja-JP" u="sng" dirty="0"/>
          </a:p>
        </p:txBody>
      </p:sp>
      <p:sp>
        <p:nvSpPr>
          <p:cNvPr id="19" name="TextBox 18"/>
          <p:cNvSpPr txBox="1"/>
          <p:nvPr/>
        </p:nvSpPr>
        <p:spPr>
          <a:xfrm>
            <a:off x="2064618" y="1234291"/>
            <a:ext cx="982833" cy="369332"/>
          </a:xfrm>
          <a:prstGeom prst="rect">
            <a:avLst/>
          </a:prstGeom>
          <a:noFill/>
        </p:spPr>
        <p:txBody>
          <a:bodyPr wrap="none" rtlCol="0">
            <a:spAutoFit/>
          </a:bodyPr>
          <a:lstStyle/>
          <a:p>
            <a:r>
              <a:rPr kumimoji="1" lang="en-US" altLang="ja-JP" u="sng" dirty="0"/>
              <a:t>I-L curve</a:t>
            </a:r>
          </a:p>
        </p:txBody>
      </p:sp>
      <p:sp>
        <p:nvSpPr>
          <p:cNvPr id="20" name="TextBox 15">
            <a:extLst>
              <a:ext uri="{FF2B5EF4-FFF2-40B4-BE49-F238E27FC236}">
                <a16:creationId xmlns:a16="http://schemas.microsoft.com/office/drawing/2014/main" id="{98F5CCF7-0E8E-446D-8580-FB113119533C}"/>
              </a:ext>
            </a:extLst>
          </p:cNvPr>
          <p:cNvSpPr txBox="1"/>
          <p:nvPr/>
        </p:nvSpPr>
        <p:spPr>
          <a:xfrm>
            <a:off x="4543596" y="4289144"/>
            <a:ext cx="4147289" cy="369332"/>
          </a:xfrm>
          <a:prstGeom prst="rect">
            <a:avLst/>
          </a:prstGeom>
          <a:noFill/>
          <a:ln>
            <a:solidFill>
              <a:schemeClr val="tx1"/>
            </a:solidFill>
          </a:ln>
        </p:spPr>
        <p:txBody>
          <a:bodyPr wrap="none" rtlCol="0">
            <a:spAutoFit/>
          </a:bodyPr>
          <a:lstStyle/>
          <a:p>
            <a:r>
              <a:rPr kumimoji="1" lang="en-US" altLang="ja-JP" dirty="0"/>
              <a:t>Note: 775nm</a:t>
            </a:r>
            <a:r>
              <a:rPr kumimoji="1" lang="ja-JP" altLang="en-US" dirty="0"/>
              <a:t>励起</a:t>
            </a:r>
            <a:r>
              <a:rPr kumimoji="1" lang="en-US" altLang="ja-JP" dirty="0"/>
              <a:t>, 6 </a:t>
            </a:r>
            <a:r>
              <a:rPr kumimoji="1" lang="en-US" altLang="ja-JP" dirty="0" err="1"/>
              <a:t>ps</a:t>
            </a:r>
            <a:r>
              <a:rPr kumimoji="1" lang="ja-JP" altLang="en-US" dirty="0"/>
              <a:t>インパルス励起</a:t>
            </a:r>
            <a:endParaRPr kumimoji="1" lang="en-US" altLang="ja-JP" dirty="0"/>
          </a:p>
        </p:txBody>
      </p:sp>
      <p:sp>
        <p:nvSpPr>
          <p:cNvPr id="22" name="テキスト ボックス 21">
            <a:extLst>
              <a:ext uri="{FF2B5EF4-FFF2-40B4-BE49-F238E27FC236}">
                <a16:creationId xmlns:a16="http://schemas.microsoft.com/office/drawing/2014/main" id="{3B74CA74-A5E8-4626-910A-A27AB5A4DEB6}"/>
              </a:ext>
            </a:extLst>
          </p:cNvPr>
          <p:cNvSpPr txBox="1"/>
          <p:nvPr/>
        </p:nvSpPr>
        <p:spPr>
          <a:xfrm>
            <a:off x="5943600" y="5809129"/>
            <a:ext cx="2796988" cy="646331"/>
          </a:xfrm>
          <a:prstGeom prst="rect">
            <a:avLst/>
          </a:prstGeom>
          <a:noFill/>
        </p:spPr>
        <p:txBody>
          <a:bodyPr wrap="square" rtlCol="0">
            <a:spAutoFit/>
          </a:bodyPr>
          <a:lstStyle/>
          <a:p>
            <a:r>
              <a:rPr kumimoji="1" lang="ja-JP" altLang="en-US" dirty="0"/>
              <a:t>秋山研</a:t>
            </a:r>
            <a:r>
              <a:rPr lang="ja-JP" altLang="en-US" dirty="0"/>
              <a:t>中前さん測定</a:t>
            </a:r>
            <a:endParaRPr lang="en-US" altLang="ja-JP" dirty="0"/>
          </a:p>
          <a:p>
            <a:r>
              <a:rPr kumimoji="1" lang="en-US" altLang="ja-JP" dirty="0"/>
              <a:t>181221GS</a:t>
            </a:r>
            <a:endParaRPr kumimoji="1" lang="ja-JP" altLang="en-US" dirty="0"/>
          </a:p>
        </p:txBody>
      </p:sp>
    </p:spTree>
    <p:extLst>
      <p:ext uri="{BB962C8B-B14F-4D97-AF65-F5344CB8AC3E}">
        <p14:creationId xmlns:p14="http://schemas.microsoft.com/office/powerpoint/2010/main" val="1483653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B84A93F-BF8D-4729-8019-EB42449BE51D}"/>
              </a:ext>
            </a:extLst>
          </p:cNvPr>
          <p:cNvSpPr>
            <a:spLocks noGrp="1"/>
          </p:cNvSpPr>
          <p:nvPr>
            <p:ph type="sldNum" sz="quarter" idx="12"/>
          </p:nvPr>
        </p:nvSpPr>
        <p:spPr>
          <a:xfrm>
            <a:off x="6976959" y="6427491"/>
            <a:ext cx="2057400" cy="365125"/>
          </a:xfrm>
        </p:spPr>
        <p:txBody>
          <a:bodyPr/>
          <a:lstStyle/>
          <a:p>
            <a:fld id="{B1CF0B90-4240-4ABE-BCFA-150BA8095602}" type="slidenum">
              <a:rPr kumimoji="1" lang="ja-JP" altLang="en-US" smtClean="0"/>
              <a:t>4</a:t>
            </a:fld>
            <a:endParaRPr kumimoji="1" lang="ja-JP" altLang="en-US"/>
          </a:p>
        </p:txBody>
      </p:sp>
      <p:sp>
        <p:nvSpPr>
          <p:cNvPr id="11" name="右矢印 10">
            <a:extLst>
              <a:ext uri="{FF2B5EF4-FFF2-40B4-BE49-F238E27FC236}">
                <a16:creationId xmlns:a16="http://schemas.microsoft.com/office/drawing/2014/main" id="{B28CBD4E-7D60-8F40-96EE-50E166CFC97C}"/>
              </a:ext>
            </a:extLst>
          </p:cNvPr>
          <p:cNvSpPr/>
          <p:nvPr/>
        </p:nvSpPr>
        <p:spPr>
          <a:xfrm rot="5400000">
            <a:off x="1334150" y="1762334"/>
            <a:ext cx="442185"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709647-ED62-BA42-A69A-92FE7C8CC2BE}"/>
              </a:ext>
            </a:extLst>
          </p:cNvPr>
          <p:cNvSpPr txBox="1"/>
          <p:nvPr/>
        </p:nvSpPr>
        <p:spPr>
          <a:xfrm>
            <a:off x="698705" y="2119107"/>
            <a:ext cx="1851761" cy="369332"/>
          </a:xfrm>
          <a:prstGeom prst="rect">
            <a:avLst/>
          </a:prstGeom>
          <a:noFill/>
        </p:spPr>
        <p:txBody>
          <a:bodyPr wrap="square" rtlCol="0">
            <a:spAutoFit/>
          </a:bodyPr>
          <a:lstStyle/>
          <a:p>
            <a:r>
              <a:rPr lang="ja-JP" altLang="en-US" dirty="0"/>
              <a:t>多重量子井戸化</a:t>
            </a:r>
            <a:endParaRPr lang="en-US" altLang="ja-JP" dirty="0"/>
          </a:p>
        </p:txBody>
      </p:sp>
      <p:sp>
        <p:nvSpPr>
          <p:cNvPr id="30" name="タイトル 1">
            <a:extLst>
              <a:ext uri="{FF2B5EF4-FFF2-40B4-BE49-F238E27FC236}">
                <a16:creationId xmlns:a16="http://schemas.microsoft.com/office/drawing/2014/main" id="{85E9F386-D7E1-4C38-A6E8-7EA90951EE6A}"/>
              </a:ext>
            </a:extLst>
          </p:cNvPr>
          <p:cNvSpPr>
            <a:spLocks noGrp="1"/>
          </p:cNvSpPr>
          <p:nvPr>
            <p:ph type="title"/>
          </p:nvPr>
        </p:nvSpPr>
        <p:spPr>
          <a:xfrm>
            <a:off x="247943" y="15246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光パルスの高速化</a:t>
            </a:r>
          </a:p>
        </p:txBody>
      </p:sp>
      <p:pic>
        <p:nvPicPr>
          <p:cNvPr id="6" name="図 5">
            <a:extLst>
              <a:ext uri="{FF2B5EF4-FFF2-40B4-BE49-F238E27FC236}">
                <a16:creationId xmlns:a16="http://schemas.microsoft.com/office/drawing/2014/main" id="{9D2CA2BF-62DF-42CD-A93F-CE70C331FBA8}"/>
              </a:ext>
            </a:extLst>
          </p:cNvPr>
          <p:cNvPicPr>
            <a:picLocks noChangeAspect="1"/>
          </p:cNvPicPr>
          <p:nvPr/>
        </p:nvPicPr>
        <p:blipFill rotWithShape="1">
          <a:blip r:embed="rId3"/>
          <a:srcRect l="37830" t="34778" r="49396" b="60723"/>
          <a:stretch/>
        </p:blipFill>
        <p:spPr>
          <a:xfrm>
            <a:off x="377540" y="2702865"/>
            <a:ext cx="2978537" cy="590074"/>
          </a:xfrm>
          <a:prstGeom prst="rect">
            <a:avLst/>
          </a:prstGeom>
        </p:spPr>
      </p:pic>
      <p:grpSp>
        <p:nvGrpSpPr>
          <p:cNvPr id="2" name="グループ化 1">
            <a:extLst>
              <a:ext uri="{FF2B5EF4-FFF2-40B4-BE49-F238E27FC236}">
                <a16:creationId xmlns:a16="http://schemas.microsoft.com/office/drawing/2014/main" id="{2D1F4C36-F106-45BF-B5E5-1467B2B161AD}"/>
              </a:ext>
            </a:extLst>
          </p:cNvPr>
          <p:cNvGrpSpPr/>
          <p:nvPr/>
        </p:nvGrpSpPr>
        <p:grpSpPr>
          <a:xfrm>
            <a:off x="4721172" y="447121"/>
            <a:ext cx="3402199" cy="2718774"/>
            <a:chOff x="4721547" y="447120"/>
            <a:chExt cx="4149252" cy="3315761"/>
          </a:xfrm>
        </p:grpSpPr>
        <p:sp>
          <p:nvSpPr>
            <p:cNvPr id="14" name="四角形: 角を丸くする 13">
              <a:extLst>
                <a:ext uri="{FF2B5EF4-FFF2-40B4-BE49-F238E27FC236}">
                  <a16:creationId xmlns:a16="http://schemas.microsoft.com/office/drawing/2014/main" id="{1BE9BE5C-5B33-42D3-B032-91BBAA9DC510}"/>
                </a:ext>
              </a:extLst>
            </p:cNvPr>
            <p:cNvSpPr/>
            <p:nvPr/>
          </p:nvSpPr>
          <p:spPr>
            <a:xfrm>
              <a:off x="5011721" y="644694"/>
              <a:ext cx="3859078" cy="3118187"/>
            </a:xfrm>
            <a:prstGeom prst="roundRect">
              <a:avLst>
                <a:gd name="adj" fmla="val 5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D8925BB0-E273-0E40-8622-627F19B715D3}"/>
                </a:ext>
              </a:extLst>
            </p:cNvPr>
            <p:cNvGrpSpPr/>
            <p:nvPr/>
          </p:nvGrpSpPr>
          <p:grpSpPr>
            <a:xfrm>
              <a:off x="5671619" y="1366683"/>
              <a:ext cx="342899" cy="2328865"/>
              <a:chOff x="5381626" y="2414588"/>
              <a:chExt cx="342899" cy="2328865"/>
            </a:xfrm>
          </p:grpSpPr>
          <p:cxnSp>
            <p:nvCxnSpPr>
              <p:cNvPr id="15" name="直線コネクタ 14">
                <a:extLst>
                  <a:ext uri="{FF2B5EF4-FFF2-40B4-BE49-F238E27FC236}">
                    <a16:creationId xmlns:a16="http://schemas.microsoft.com/office/drawing/2014/main" id="{F5E30FD9-04A6-DC44-8DA0-B3A4376C7A74}"/>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331BEF-0706-E243-A343-C909E607A1C6}"/>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2102E7-E469-074C-8959-5FF8BC9139B3}"/>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91984D-7C3B-824D-9378-F3A4843C30FC}"/>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2278F7F-3B1E-8D4B-9E6C-D0BB9FC8A9F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667876DC-9B7A-7345-816C-57776E7B17C6}"/>
                </a:ext>
              </a:extLst>
            </p:cNvPr>
            <p:cNvSpPr/>
            <p:nvPr/>
          </p:nvSpPr>
          <p:spPr>
            <a:xfrm>
              <a:off x="5327657" y="2464617"/>
              <a:ext cx="1223883" cy="132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F99091CA-AE43-2747-A7E5-4E424A21BF7A}"/>
                </a:ext>
              </a:extLst>
            </p:cNvPr>
            <p:cNvSpPr/>
            <p:nvPr/>
          </p:nvSpPr>
          <p:spPr>
            <a:xfrm rot="5400000">
              <a:off x="4884741"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3FFC5187-FCC1-A84F-9A7F-192724B82B4B}"/>
                </a:ext>
              </a:extLst>
            </p:cNvPr>
            <p:cNvGrpSpPr/>
            <p:nvPr/>
          </p:nvGrpSpPr>
          <p:grpSpPr>
            <a:xfrm>
              <a:off x="7875894" y="1366683"/>
              <a:ext cx="342899" cy="2328865"/>
              <a:chOff x="5381626" y="2414588"/>
              <a:chExt cx="342899" cy="2328865"/>
            </a:xfrm>
          </p:grpSpPr>
          <p:cxnSp>
            <p:nvCxnSpPr>
              <p:cNvPr id="43" name="直線コネクタ 42">
                <a:extLst>
                  <a:ext uri="{FF2B5EF4-FFF2-40B4-BE49-F238E27FC236}">
                    <a16:creationId xmlns:a16="http://schemas.microsoft.com/office/drawing/2014/main" id="{1712142D-240B-8B41-A9F5-DA46891F99E6}"/>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D58CD60-0CE4-C045-8E65-6B2D31FEF9B5}"/>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02C484-A574-4642-9423-A7A64971BD3A}"/>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4873A16-01F7-D143-A602-ED4F8F97278A}"/>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F5E8BE8-4D3B-6C46-892F-9731A7F5C45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正方形/長方形 47">
              <a:extLst>
                <a:ext uri="{FF2B5EF4-FFF2-40B4-BE49-F238E27FC236}">
                  <a16:creationId xmlns:a16="http://schemas.microsoft.com/office/drawing/2014/main" id="{BC3D2FDC-B705-774B-8EED-7F310BAF8CDA}"/>
                </a:ext>
              </a:extLst>
            </p:cNvPr>
            <p:cNvSpPr/>
            <p:nvPr/>
          </p:nvSpPr>
          <p:spPr>
            <a:xfrm>
              <a:off x="7503356" y="2381098"/>
              <a:ext cx="1223883" cy="3000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29118153-591B-674C-8290-8FE90FC76DCE}"/>
                </a:ext>
              </a:extLst>
            </p:cNvPr>
            <p:cNvSpPr/>
            <p:nvPr/>
          </p:nvSpPr>
          <p:spPr>
            <a:xfrm rot="5400000">
              <a:off x="7089016"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B81519DE-8FF0-6047-923F-4C4993613FDB}"/>
                </a:ext>
              </a:extLst>
            </p:cNvPr>
            <p:cNvSpPr/>
            <p:nvPr/>
          </p:nvSpPr>
          <p:spPr>
            <a:xfrm>
              <a:off x="6737276" y="2318239"/>
              <a:ext cx="580338" cy="4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A7E34F96-3E5A-4C5D-8EDC-59B4A023C67E}"/>
                </a:ext>
              </a:extLst>
            </p:cNvPr>
            <p:cNvGrpSpPr/>
            <p:nvPr/>
          </p:nvGrpSpPr>
          <p:grpSpPr>
            <a:xfrm>
              <a:off x="6028376" y="447120"/>
              <a:ext cx="2377846" cy="478638"/>
              <a:chOff x="5825911" y="1911847"/>
              <a:chExt cx="2377846" cy="478638"/>
            </a:xfrm>
          </p:grpSpPr>
          <p:sp>
            <p:nvSpPr>
              <p:cNvPr id="18" name="四角形: 角を丸くする 17">
                <a:extLst>
                  <a:ext uri="{FF2B5EF4-FFF2-40B4-BE49-F238E27FC236}">
                    <a16:creationId xmlns:a16="http://schemas.microsoft.com/office/drawing/2014/main" id="{7274B815-B01F-4BDD-BE94-AC97AAE9CAFE}"/>
                  </a:ext>
                </a:extLst>
              </p:cNvPr>
              <p:cNvSpPr/>
              <p:nvPr/>
            </p:nvSpPr>
            <p:spPr>
              <a:xfrm>
                <a:off x="5897693" y="1911847"/>
                <a:ext cx="2234282" cy="425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1891F47D-5B38-5644-A22D-674549F5BC01}"/>
                  </a:ext>
                </a:extLst>
              </p:cNvPr>
              <p:cNvSpPr txBox="1"/>
              <p:nvPr/>
            </p:nvSpPr>
            <p:spPr>
              <a:xfrm>
                <a:off x="5825911" y="1940055"/>
                <a:ext cx="2377846" cy="450430"/>
              </a:xfrm>
              <a:prstGeom prst="rect">
                <a:avLst/>
              </a:prstGeom>
              <a:noFill/>
            </p:spPr>
            <p:txBody>
              <a:bodyPr wrap="square" rtlCol="0">
                <a:spAutoFit/>
              </a:bodyPr>
              <a:lstStyle/>
              <a:p>
                <a:r>
                  <a:rPr kumimoji="1" lang="ja-JP" altLang="en-US" dirty="0"/>
                  <a:t>多重量子井戸化</a:t>
                </a:r>
              </a:p>
            </p:txBody>
          </p:sp>
        </p:grpSp>
        <p:sp>
          <p:nvSpPr>
            <p:cNvPr id="13" name="テキスト ボックス 12">
              <a:extLst>
                <a:ext uri="{FF2B5EF4-FFF2-40B4-BE49-F238E27FC236}">
                  <a16:creationId xmlns:a16="http://schemas.microsoft.com/office/drawing/2014/main" id="{1651223E-7795-496C-B041-B09E60FBA516}"/>
                </a:ext>
              </a:extLst>
            </p:cNvPr>
            <p:cNvSpPr txBox="1"/>
            <p:nvPr/>
          </p:nvSpPr>
          <p:spPr>
            <a:xfrm>
              <a:off x="5396945" y="797053"/>
              <a:ext cx="928418" cy="276999"/>
            </a:xfrm>
            <a:prstGeom prst="rect">
              <a:avLst/>
            </a:prstGeom>
            <a:noFill/>
          </p:spPr>
          <p:txBody>
            <a:bodyPr wrap="square" rtlCol="0">
              <a:spAutoFit/>
            </a:bodyPr>
            <a:lstStyle/>
            <a:p>
              <a:r>
                <a:rPr lang="ja-JP" altLang="en-US" sz="1200" dirty="0"/>
                <a:t>屈折率</a:t>
              </a:r>
              <a:endParaRPr kumimoji="1" lang="ja-JP" altLang="en-US" sz="1200" dirty="0"/>
            </a:p>
          </p:txBody>
        </p:sp>
        <p:grpSp>
          <p:nvGrpSpPr>
            <p:cNvPr id="27" name="グループ化 26">
              <a:extLst>
                <a:ext uri="{FF2B5EF4-FFF2-40B4-BE49-F238E27FC236}">
                  <a16:creationId xmlns:a16="http://schemas.microsoft.com/office/drawing/2014/main" id="{E5587E1D-408C-4C8C-BE91-D4843DB9D046}"/>
                </a:ext>
              </a:extLst>
            </p:cNvPr>
            <p:cNvGrpSpPr/>
            <p:nvPr/>
          </p:nvGrpSpPr>
          <p:grpSpPr>
            <a:xfrm>
              <a:off x="5190285" y="950767"/>
              <a:ext cx="1177533" cy="276999"/>
              <a:chOff x="4974941" y="2602522"/>
              <a:chExt cx="1177533" cy="276999"/>
            </a:xfrm>
          </p:grpSpPr>
          <p:cxnSp>
            <p:nvCxnSpPr>
              <p:cNvPr id="9" name="直線矢印コネクタ 8">
                <a:extLst>
                  <a:ext uri="{FF2B5EF4-FFF2-40B4-BE49-F238E27FC236}">
                    <a16:creationId xmlns:a16="http://schemas.microsoft.com/office/drawing/2014/main" id="{588BFF8C-288A-47FE-AB09-1B2666153F1A}"/>
                  </a:ext>
                </a:extLst>
              </p:cNvPr>
              <p:cNvCxnSpPr/>
              <p:nvPr/>
            </p:nvCxnSpPr>
            <p:spPr>
              <a:xfrm>
                <a:off x="5314335" y="2741021"/>
                <a:ext cx="467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4A639DB-B9CE-4BB1-AEBC-81D3D38C0B14}"/>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38" name="テキスト ボックス 37">
                <a:extLst>
                  <a:ext uri="{FF2B5EF4-FFF2-40B4-BE49-F238E27FC236}">
                    <a16:creationId xmlns:a16="http://schemas.microsoft.com/office/drawing/2014/main" id="{DC441269-B6EB-46ED-8050-1F1DABCBA100}"/>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cxnSp>
          <p:nvCxnSpPr>
            <p:cNvPr id="23" name="直線矢印コネクタ 22">
              <a:extLst>
                <a:ext uri="{FF2B5EF4-FFF2-40B4-BE49-F238E27FC236}">
                  <a16:creationId xmlns:a16="http://schemas.microsoft.com/office/drawing/2014/main" id="{8C4CB6E7-502A-40BE-98FC-C199E276D80F}"/>
                </a:ext>
              </a:extLst>
            </p:cNvPr>
            <p:cNvCxnSpPr>
              <a:cxnSpLocks/>
            </p:cNvCxnSpPr>
            <p:nvPr/>
          </p:nvCxnSpPr>
          <p:spPr>
            <a:xfrm flipV="1">
              <a:off x="5242041" y="2415602"/>
              <a:ext cx="0" cy="2261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61D54BB-3FFC-4C29-9472-D483091E139E}"/>
                    </a:ext>
                  </a:extLst>
                </p:cNvPr>
                <p:cNvSpPr txBox="1"/>
                <p:nvPr/>
              </p:nvSpPr>
              <p:spPr>
                <a:xfrm>
                  <a:off x="4721547" y="2058565"/>
                  <a:ext cx="1177993"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𝑧</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161D54BB-3FFC-4C29-9472-D483091E139E}"/>
                    </a:ext>
                  </a:extLst>
                </p:cNvPr>
                <p:cNvSpPr txBox="1">
                  <a:spLocks noRot="1" noChangeAspect="1" noMove="1" noResize="1" noEditPoints="1" noAdjustHandles="1" noChangeArrowheads="1" noChangeShapeType="1" noTextEdit="1"/>
                </p:cNvSpPr>
                <p:nvPr/>
              </p:nvSpPr>
              <p:spPr>
                <a:xfrm>
                  <a:off x="4721547" y="2058565"/>
                  <a:ext cx="1177993" cy="369333"/>
                </a:xfrm>
                <a:prstGeom prst="rect">
                  <a:avLst/>
                </a:prstGeom>
                <a:blipFill>
                  <a:blip r:embed="rId4"/>
                  <a:stretch>
                    <a:fillRect b="-18000"/>
                  </a:stretch>
                </a:blipFill>
              </p:spPr>
              <p:txBody>
                <a:bodyPr/>
                <a:lstStyle/>
                <a:p>
                  <a:r>
                    <a:rPr lang="ja-JP" altLang="en-US">
                      <a:noFill/>
                    </a:rPr>
                    <a:t> </a:t>
                  </a:r>
                </a:p>
              </p:txBody>
            </p:sp>
          </mc:Fallback>
        </mc:AlternateContent>
        <p:grpSp>
          <p:nvGrpSpPr>
            <p:cNvPr id="52" name="グループ化 51">
              <a:extLst>
                <a:ext uri="{FF2B5EF4-FFF2-40B4-BE49-F238E27FC236}">
                  <a16:creationId xmlns:a16="http://schemas.microsoft.com/office/drawing/2014/main" id="{8391BA83-7317-41D5-A27F-64353DFA696B}"/>
                </a:ext>
              </a:extLst>
            </p:cNvPr>
            <p:cNvGrpSpPr/>
            <p:nvPr/>
          </p:nvGrpSpPr>
          <p:grpSpPr>
            <a:xfrm>
              <a:off x="5709061" y="1354154"/>
              <a:ext cx="1177533" cy="276999"/>
              <a:chOff x="4974941" y="2602522"/>
              <a:chExt cx="1177533" cy="276999"/>
            </a:xfrm>
          </p:grpSpPr>
          <p:cxnSp>
            <p:nvCxnSpPr>
              <p:cNvPr id="53" name="直線矢印コネクタ 52">
                <a:extLst>
                  <a:ext uri="{FF2B5EF4-FFF2-40B4-BE49-F238E27FC236}">
                    <a16:creationId xmlns:a16="http://schemas.microsoft.com/office/drawing/2014/main" id="{667A98C5-8387-4812-9089-503A1AEC0559}"/>
                  </a:ext>
                </a:extLst>
              </p:cNvPr>
              <p:cNvCxnSpPr/>
              <p:nvPr/>
            </p:nvCxnSpPr>
            <p:spPr>
              <a:xfrm>
                <a:off x="5314335" y="2741021"/>
                <a:ext cx="467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テキスト ボックス 53">
                <a:extLst>
                  <a:ext uri="{FF2B5EF4-FFF2-40B4-BE49-F238E27FC236}">
                    <a16:creationId xmlns:a16="http://schemas.microsoft.com/office/drawing/2014/main" id="{93A0E152-50D6-4C4E-AA26-0CE2695DD513}"/>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55" name="テキスト ボックス 54">
                <a:extLst>
                  <a:ext uri="{FF2B5EF4-FFF2-40B4-BE49-F238E27FC236}">
                    <a16:creationId xmlns:a16="http://schemas.microsoft.com/office/drawing/2014/main" id="{69CF1A3B-6D2B-46E6-814B-1540329CA975}"/>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sp>
          <p:nvSpPr>
            <p:cNvPr id="56" name="テキスト ボックス 55">
              <a:extLst>
                <a:ext uri="{FF2B5EF4-FFF2-40B4-BE49-F238E27FC236}">
                  <a16:creationId xmlns:a16="http://schemas.microsoft.com/office/drawing/2014/main" id="{0C5BA748-40FD-4AB9-86AA-6C822F53B82F}"/>
                </a:ext>
              </a:extLst>
            </p:cNvPr>
            <p:cNvSpPr txBox="1"/>
            <p:nvPr/>
          </p:nvSpPr>
          <p:spPr>
            <a:xfrm>
              <a:off x="5891586" y="1193692"/>
              <a:ext cx="1195038" cy="337822"/>
            </a:xfrm>
            <a:prstGeom prst="rect">
              <a:avLst/>
            </a:prstGeom>
            <a:noFill/>
          </p:spPr>
          <p:txBody>
            <a:bodyPr wrap="square" rtlCol="0">
              <a:spAutoFit/>
            </a:bodyPr>
            <a:lstStyle/>
            <a:p>
              <a:r>
                <a:rPr kumimoji="1" lang="ja-JP" altLang="en-US" sz="1200" dirty="0"/>
                <a:t>光の分布</a:t>
              </a: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46F78B7-67BB-4516-A91A-CC3D8DC6B958}"/>
                  </a:ext>
                </a:extLst>
              </p:cNvPr>
              <p:cNvSpPr txBox="1"/>
              <p:nvPr/>
            </p:nvSpPr>
            <p:spPr>
              <a:xfrm>
                <a:off x="328066" y="931218"/>
                <a:ext cx="4068462" cy="830997"/>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endParaRPr lang="en-US" altLang="ja-JP" sz="1600" dirty="0"/>
              </a:p>
            </p:txBody>
          </p:sp>
        </mc:Choice>
        <mc:Fallback xmlns="">
          <p:sp>
            <p:nvSpPr>
              <p:cNvPr id="58" name="テキスト ボックス 57">
                <a:extLst>
                  <a:ext uri="{FF2B5EF4-FFF2-40B4-BE49-F238E27FC236}">
                    <a16:creationId xmlns:a16="http://schemas.microsoft.com/office/drawing/2014/main" id="{546F78B7-67BB-4516-A91A-CC3D8DC6B958}"/>
                  </a:ext>
                </a:extLst>
              </p:cNvPr>
              <p:cNvSpPr txBox="1">
                <a:spLocks noRot="1" noChangeAspect="1" noMove="1" noResize="1" noEditPoints="1" noAdjustHandles="1" noChangeArrowheads="1" noChangeShapeType="1" noTextEdit="1"/>
              </p:cNvSpPr>
              <p:nvPr/>
            </p:nvSpPr>
            <p:spPr>
              <a:xfrm>
                <a:off x="328066" y="931218"/>
                <a:ext cx="4068462" cy="830997"/>
              </a:xfrm>
              <a:prstGeom prst="rect">
                <a:avLst/>
              </a:prstGeom>
              <a:blipFill>
                <a:blip r:embed="rId5"/>
                <a:stretch>
                  <a:fillRect l="-900" t="-2941" b="-9559"/>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E6FB882F-307C-4883-9756-3D1E4BE92BE1}"/>
              </a:ext>
            </a:extLst>
          </p:cNvPr>
          <p:cNvSpPr txBox="1"/>
          <p:nvPr/>
        </p:nvSpPr>
        <p:spPr>
          <a:xfrm>
            <a:off x="189025" y="2492304"/>
            <a:ext cx="1851761" cy="369332"/>
          </a:xfrm>
          <a:prstGeom prst="rect">
            <a:avLst/>
          </a:prstGeom>
          <a:noFill/>
        </p:spPr>
        <p:txBody>
          <a:bodyPr wrap="square" rtlCol="0">
            <a:spAutoFit/>
          </a:bodyPr>
          <a:lstStyle/>
          <a:p>
            <a:r>
              <a:rPr lang="ja-JP" altLang="en-US" dirty="0"/>
              <a:t>光閉じ込め係数</a:t>
            </a:r>
            <a:endParaRPr lang="en-US" altLang="ja-JP" dirty="0"/>
          </a:p>
        </p:txBody>
      </p:sp>
      <p:sp>
        <p:nvSpPr>
          <p:cNvPr id="60" name="テキスト ボックス 59">
            <a:extLst>
              <a:ext uri="{FF2B5EF4-FFF2-40B4-BE49-F238E27FC236}">
                <a16:creationId xmlns:a16="http://schemas.microsoft.com/office/drawing/2014/main" id="{1B536E28-3015-4F1E-BF07-BE2898FED291}"/>
              </a:ext>
            </a:extLst>
          </p:cNvPr>
          <p:cNvSpPr txBox="1"/>
          <p:nvPr/>
        </p:nvSpPr>
        <p:spPr>
          <a:xfrm>
            <a:off x="-23462" y="3244334"/>
            <a:ext cx="7402919"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しかし</a:t>
            </a:r>
            <a:r>
              <a:rPr kumimoji="1" lang="en-US" altLang="ja-JP" dirty="0"/>
              <a:t>…1 </a:t>
            </a:r>
            <a:r>
              <a:rPr lang="en-US" altLang="ja-JP" dirty="0" err="1"/>
              <a:t>μm</a:t>
            </a:r>
            <a:r>
              <a:rPr lang="ja-JP" altLang="en-US" dirty="0"/>
              <a:t>波長帯発光材料</a:t>
            </a:r>
            <a:r>
              <a:rPr lang="en-US" altLang="ja-JP" dirty="0" err="1"/>
              <a:t>InGaAs</a:t>
            </a:r>
            <a:r>
              <a:rPr lang="ja-JP" altLang="en-US" dirty="0"/>
              <a:t>は</a:t>
            </a:r>
            <a:r>
              <a:rPr lang="en-US" altLang="ja-JP" dirty="0"/>
              <a:t>GaAs</a:t>
            </a:r>
            <a:r>
              <a:rPr lang="ja-JP" altLang="en-US" dirty="0"/>
              <a:t>基板上に厚く積めない</a:t>
            </a:r>
            <a:endParaRPr kumimoji="1" lang="ja-JP" altLang="en-US" dirty="0"/>
          </a:p>
        </p:txBody>
      </p:sp>
      <p:sp>
        <p:nvSpPr>
          <p:cNvPr id="61" name="テキスト ボックス 60">
            <a:extLst>
              <a:ext uri="{FF2B5EF4-FFF2-40B4-BE49-F238E27FC236}">
                <a16:creationId xmlns:a16="http://schemas.microsoft.com/office/drawing/2014/main" id="{095EB912-3751-4877-9E6C-78DF5B290885}"/>
              </a:ext>
            </a:extLst>
          </p:cNvPr>
          <p:cNvSpPr txBox="1"/>
          <p:nvPr/>
        </p:nvSpPr>
        <p:spPr>
          <a:xfrm>
            <a:off x="142755" y="3687509"/>
            <a:ext cx="5297370"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GaAs</a:t>
            </a:r>
            <a:r>
              <a:rPr kumimoji="1" lang="ja-JP" altLang="en-US" dirty="0"/>
              <a:t>との</a:t>
            </a:r>
            <a:r>
              <a:rPr lang="ja-JP" altLang="en-US" dirty="0"/>
              <a:t>格子不整合</a:t>
            </a:r>
            <a:endParaRPr lang="en-US" altLang="ja-JP" dirty="0"/>
          </a:p>
          <a:p>
            <a:r>
              <a:rPr kumimoji="1" lang="ja-JP" altLang="en-US" dirty="0"/>
              <a:t>→対策案</a:t>
            </a:r>
            <a:r>
              <a:rPr kumimoji="1" lang="en-US" altLang="ja-JP" dirty="0"/>
              <a:t> : </a:t>
            </a:r>
            <a:r>
              <a:rPr kumimoji="1" lang="en-US" altLang="ja-JP" dirty="0" err="1"/>
              <a:t>GaAsP</a:t>
            </a:r>
            <a:r>
              <a:rPr kumimoji="1" lang="ja-JP" altLang="en-US" dirty="0"/>
              <a:t>をバリア層として</a:t>
            </a:r>
            <a:r>
              <a:rPr lang="ja-JP" altLang="en-US" dirty="0"/>
              <a:t>歪補償を行う</a:t>
            </a:r>
            <a:endParaRPr kumimoji="1" lang="ja-JP" altLang="en-US" dirty="0"/>
          </a:p>
        </p:txBody>
      </p:sp>
      <p:grpSp>
        <p:nvGrpSpPr>
          <p:cNvPr id="62" name="グループ化 61">
            <a:extLst>
              <a:ext uri="{FF2B5EF4-FFF2-40B4-BE49-F238E27FC236}">
                <a16:creationId xmlns:a16="http://schemas.microsoft.com/office/drawing/2014/main" id="{5A8C45A8-90DE-499A-A99D-51424F0EDFEF}"/>
              </a:ext>
            </a:extLst>
          </p:cNvPr>
          <p:cNvGrpSpPr/>
          <p:nvPr/>
        </p:nvGrpSpPr>
        <p:grpSpPr>
          <a:xfrm>
            <a:off x="5273814" y="3523761"/>
            <a:ext cx="3538696" cy="3224422"/>
            <a:chOff x="3950761" y="938997"/>
            <a:chExt cx="3923134" cy="3370537"/>
          </a:xfrm>
        </p:grpSpPr>
        <p:grpSp>
          <p:nvGrpSpPr>
            <p:cNvPr id="63" name="グループ化 62">
              <a:extLst>
                <a:ext uri="{FF2B5EF4-FFF2-40B4-BE49-F238E27FC236}">
                  <a16:creationId xmlns:a16="http://schemas.microsoft.com/office/drawing/2014/main" id="{22890347-A1DC-415C-8017-2CFB4219D1C6}"/>
                </a:ext>
              </a:extLst>
            </p:cNvPr>
            <p:cNvGrpSpPr/>
            <p:nvPr/>
          </p:nvGrpSpPr>
          <p:grpSpPr>
            <a:xfrm>
              <a:off x="4188884" y="1602844"/>
              <a:ext cx="3435074" cy="2706690"/>
              <a:chOff x="4188884" y="1602844"/>
              <a:chExt cx="3435074" cy="2706690"/>
            </a:xfrm>
          </p:grpSpPr>
          <p:pic>
            <p:nvPicPr>
              <p:cNvPr id="76" name="図 75">
                <a:extLst>
                  <a:ext uri="{FF2B5EF4-FFF2-40B4-BE49-F238E27FC236}">
                    <a16:creationId xmlns:a16="http://schemas.microsoft.com/office/drawing/2014/main" id="{B971C880-8DD8-40F7-BED7-420581C941CC}"/>
                  </a:ext>
                </a:extLst>
              </p:cNvPr>
              <p:cNvPicPr>
                <a:picLocks noChangeAspect="1"/>
              </p:cNvPicPr>
              <p:nvPr/>
            </p:nvPicPr>
            <p:blipFill rotWithShape="1">
              <a:blip r:embed="rId6"/>
              <a:srcRect l="21667" t="17244" r="31667" b="17386"/>
              <a:stretch/>
            </p:blipFill>
            <p:spPr>
              <a:xfrm>
                <a:off x="4188884" y="1602844"/>
                <a:ext cx="3435074" cy="2706690"/>
              </a:xfrm>
              <a:prstGeom prst="rect">
                <a:avLst/>
              </a:prstGeom>
            </p:spPr>
          </p:pic>
          <p:cxnSp>
            <p:nvCxnSpPr>
              <p:cNvPr id="77" name="直線コネクタ 76">
                <a:extLst>
                  <a:ext uri="{FF2B5EF4-FFF2-40B4-BE49-F238E27FC236}">
                    <a16:creationId xmlns:a16="http://schemas.microsoft.com/office/drawing/2014/main" id="{B07F1937-F127-4E97-A003-FAD4EE46AA64}"/>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8F89D2F-5FEA-41C6-A9C3-41E856C653D6}"/>
                  </a:ext>
                </a:extLst>
              </p:cNvPr>
              <p:cNvCxnSpPr>
                <a:cxnSpLocks/>
              </p:cNvCxnSpPr>
              <p:nvPr/>
            </p:nvCxnSpPr>
            <p:spPr>
              <a:xfrm flipV="1">
                <a:off x="5551253" y="1763709"/>
                <a:ext cx="0" cy="210941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41CA9692-E23A-419D-B20D-C193E955FC04}"/>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4" name="グループ化 63">
              <a:extLst>
                <a:ext uri="{FF2B5EF4-FFF2-40B4-BE49-F238E27FC236}">
                  <a16:creationId xmlns:a16="http://schemas.microsoft.com/office/drawing/2014/main" id="{A2050E85-4708-41D2-88AE-BFFD8335A2EF}"/>
                </a:ext>
              </a:extLst>
            </p:cNvPr>
            <p:cNvGrpSpPr/>
            <p:nvPr/>
          </p:nvGrpSpPr>
          <p:grpSpPr>
            <a:xfrm>
              <a:off x="3950761" y="1189445"/>
              <a:ext cx="2776490" cy="369332"/>
              <a:chOff x="4166524" y="1197677"/>
              <a:chExt cx="2776490" cy="369332"/>
            </a:xfrm>
          </p:grpSpPr>
          <p:sp>
            <p:nvSpPr>
              <p:cNvPr id="71" name="テキスト ボックス 70">
                <a:extLst>
                  <a:ext uri="{FF2B5EF4-FFF2-40B4-BE49-F238E27FC236}">
                    <a16:creationId xmlns:a16="http://schemas.microsoft.com/office/drawing/2014/main" id="{A522D578-3FE7-488F-8C92-ED8F00BD2825}"/>
                  </a:ext>
                </a:extLst>
              </p:cNvPr>
              <p:cNvSpPr txBox="1"/>
              <p:nvPr/>
            </p:nvSpPr>
            <p:spPr>
              <a:xfrm>
                <a:off x="5147959" y="1197677"/>
                <a:ext cx="758882" cy="321724"/>
              </a:xfrm>
              <a:prstGeom prst="rect">
                <a:avLst/>
              </a:prstGeom>
              <a:noFill/>
            </p:spPr>
            <p:txBody>
              <a:bodyPr wrap="square" rtlCol="0">
                <a:spAutoFit/>
              </a:bodyPr>
              <a:lstStyle/>
              <a:p>
                <a:r>
                  <a:rPr lang="en-US" altLang="ja-JP" sz="1400" dirty="0"/>
                  <a:t>GaAs</a:t>
                </a:r>
                <a:endParaRPr kumimoji="1" lang="ja-JP" altLang="en-US" sz="1400" dirty="0"/>
              </a:p>
            </p:txBody>
          </p:sp>
          <p:sp>
            <p:nvSpPr>
              <p:cNvPr id="72" name="テキスト ボックス 71">
                <a:extLst>
                  <a:ext uri="{FF2B5EF4-FFF2-40B4-BE49-F238E27FC236}">
                    <a16:creationId xmlns:a16="http://schemas.microsoft.com/office/drawing/2014/main" id="{0B9835D5-A54E-43B3-9AA3-6603381E6B43}"/>
                  </a:ext>
                </a:extLst>
              </p:cNvPr>
              <p:cNvSpPr txBox="1"/>
              <p:nvPr/>
            </p:nvSpPr>
            <p:spPr>
              <a:xfrm>
                <a:off x="5982788" y="1197677"/>
                <a:ext cx="960226" cy="321724"/>
              </a:xfrm>
              <a:prstGeom prst="rect">
                <a:avLst/>
              </a:prstGeom>
              <a:noFill/>
            </p:spPr>
            <p:txBody>
              <a:bodyPr wrap="square" rtlCol="0">
                <a:spAutoFit/>
              </a:bodyPr>
              <a:lstStyle/>
              <a:p>
                <a:r>
                  <a:rPr lang="en-US" altLang="ja-JP" sz="1400" dirty="0" err="1"/>
                  <a:t>InGaAs</a:t>
                </a:r>
                <a:endParaRPr kumimoji="1" lang="ja-JP" altLang="en-US" sz="1400" dirty="0"/>
              </a:p>
            </p:txBody>
          </p:sp>
          <p:sp>
            <p:nvSpPr>
              <p:cNvPr id="73" name="テキスト ボックス 72">
                <a:extLst>
                  <a:ext uri="{FF2B5EF4-FFF2-40B4-BE49-F238E27FC236}">
                    <a16:creationId xmlns:a16="http://schemas.microsoft.com/office/drawing/2014/main" id="{A9AEF70F-7880-4FFF-919A-54B0F140ECBB}"/>
                  </a:ext>
                </a:extLst>
              </p:cNvPr>
              <p:cNvSpPr txBox="1"/>
              <p:nvPr/>
            </p:nvSpPr>
            <p:spPr>
              <a:xfrm>
                <a:off x="4166524" y="1197677"/>
                <a:ext cx="950323" cy="321724"/>
              </a:xfrm>
              <a:prstGeom prst="rect">
                <a:avLst/>
              </a:prstGeom>
              <a:noFill/>
            </p:spPr>
            <p:txBody>
              <a:bodyPr wrap="square" rtlCol="0">
                <a:spAutoFit/>
              </a:bodyPr>
              <a:lstStyle/>
              <a:p>
                <a:r>
                  <a:rPr kumimoji="1" lang="en-US" altLang="ja-JP" sz="1400" dirty="0" err="1"/>
                  <a:t>GaAsP</a:t>
                </a:r>
                <a:r>
                  <a:rPr kumimoji="1" lang="en-US" altLang="ja-JP" sz="1400" dirty="0"/>
                  <a:t> </a:t>
                </a:r>
                <a:endParaRPr kumimoji="1" lang="ja-JP" altLang="en-US" sz="1400" dirty="0"/>
              </a:p>
            </p:txBody>
          </p:sp>
          <p:sp>
            <p:nvSpPr>
              <p:cNvPr id="74" name="テキスト ボックス 73">
                <a:extLst>
                  <a:ext uri="{FF2B5EF4-FFF2-40B4-BE49-F238E27FC236}">
                    <a16:creationId xmlns:a16="http://schemas.microsoft.com/office/drawing/2014/main" id="{513F1981-5D35-4D9B-B9AE-83E627865548}"/>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75" name="テキスト ボックス 74">
                <a:extLst>
                  <a:ext uri="{FF2B5EF4-FFF2-40B4-BE49-F238E27FC236}">
                    <a16:creationId xmlns:a16="http://schemas.microsoft.com/office/drawing/2014/main" id="{76184479-94C7-4D96-95A4-021FFB436514}"/>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65" name="直線矢印コネクタ 64">
              <a:extLst>
                <a:ext uri="{FF2B5EF4-FFF2-40B4-BE49-F238E27FC236}">
                  <a16:creationId xmlns:a16="http://schemas.microsoft.com/office/drawing/2014/main" id="{87DFEF80-C578-4A29-8D9B-FF60A73F6582}"/>
                </a:ext>
              </a:extLst>
            </p:cNvPr>
            <p:cNvCxnSpPr>
              <a:cxnSpLocks/>
              <a:stCxn id="72" idx="2"/>
            </p:cNvCxnSpPr>
            <p:nvPr/>
          </p:nvCxnSpPr>
          <p:spPr>
            <a:xfrm flipH="1">
              <a:off x="5551254" y="1511169"/>
              <a:ext cx="695883" cy="2525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20D78583-33D5-49F6-8A9B-776F89AB662C}"/>
                </a:ext>
              </a:extLst>
            </p:cNvPr>
            <p:cNvCxnSpPr>
              <a:cxnSpLocks/>
              <a:stCxn id="71" idx="2"/>
            </p:cNvCxnSpPr>
            <p:nvPr/>
          </p:nvCxnSpPr>
          <p:spPr>
            <a:xfrm>
              <a:off x="5311636" y="1511169"/>
              <a:ext cx="27320" cy="2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A242230D-3494-4A52-AB37-A2ADCA3191C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8" name="正方形/長方形 67">
              <a:extLst>
                <a:ext uri="{FF2B5EF4-FFF2-40B4-BE49-F238E27FC236}">
                  <a16:creationId xmlns:a16="http://schemas.microsoft.com/office/drawing/2014/main" id="{02404F86-C678-4785-9E0D-A5672CFA60D8}"/>
                </a:ext>
              </a:extLst>
            </p:cNvPr>
            <p:cNvSpPr/>
            <p:nvPr/>
          </p:nvSpPr>
          <p:spPr>
            <a:xfrm>
              <a:off x="4669371" y="3042619"/>
              <a:ext cx="3153465" cy="521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a:extLst>
                <a:ext uri="{FF2B5EF4-FFF2-40B4-BE49-F238E27FC236}">
                  <a16:creationId xmlns:a16="http://schemas.microsoft.com/office/drawing/2014/main" id="{AC478244-A669-44B9-A6B8-0EC489319FF0}"/>
                </a:ext>
              </a:extLst>
            </p:cNvPr>
            <p:cNvPicPr>
              <a:picLocks noChangeAspect="1"/>
            </p:cNvPicPr>
            <p:nvPr/>
          </p:nvPicPr>
          <p:blipFill rotWithShape="1">
            <a:blip r:embed="rId7"/>
            <a:srcRect l="21834" r="7422" b="77666"/>
            <a:stretch/>
          </p:blipFill>
          <p:spPr>
            <a:xfrm rot="16200000">
              <a:off x="6658015" y="2420768"/>
              <a:ext cx="1840686" cy="591074"/>
            </a:xfrm>
            <a:prstGeom prst="rect">
              <a:avLst/>
            </a:prstGeom>
          </p:spPr>
        </p:pic>
        <p:sp>
          <p:nvSpPr>
            <p:cNvPr id="70" name="テキスト ボックス 69">
              <a:extLst>
                <a:ext uri="{FF2B5EF4-FFF2-40B4-BE49-F238E27FC236}">
                  <a16:creationId xmlns:a16="http://schemas.microsoft.com/office/drawing/2014/main" id="{26D42457-71A3-44A1-A4C6-6BA0D7B98B33}"/>
                </a:ext>
              </a:extLst>
            </p:cNvPr>
            <p:cNvSpPr txBox="1"/>
            <p:nvPr/>
          </p:nvSpPr>
          <p:spPr>
            <a:xfrm>
              <a:off x="4342481" y="938997"/>
              <a:ext cx="1600491" cy="353896"/>
            </a:xfrm>
            <a:prstGeom prst="rect">
              <a:avLst/>
            </a:prstGeom>
            <a:noFill/>
          </p:spPr>
          <p:txBody>
            <a:bodyPr wrap="square" rtlCol="0">
              <a:spAutoFit/>
            </a:bodyPr>
            <a:lstStyle/>
            <a:p>
              <a:r>
                <a:rPr kumimoji="1" lang="ja-JP" altLang="en-US" sz="1600" dirty="0"/>
                <a:t>格子定数</a:t>
              </a:r>
            </a:p>
          </p:txBody>
        </p:sp>
      </p:grpSp>
      <p:pic>
        <p:nvPicPr>
          <p:cNvPr id="80" name="図 79">
            <a:extLst>
              <a:ext uri="{FF2B5EF4-FFF2-40B4-BE49-F238E27FC236}">
                <a16:creationId xmlns:a16="http://schemas.microsoft.com/office/drawing/2014/main" id="{C067617B-836C-4F42-80C6-6D7EE4A8E4B8}"/>
              </a:ext>
            </a:extLst>
          </p:cNvPr>
          <p:cNvPicPr>
            <a:picLocks noChangeAspect="1"/>
          </p:cNvPicPr>
          <p:nvPr/>
        </p:nvPicPr>
        <p:blipFill rotWithShape="1">
          <a:blip r:embed="rId8"/>
          <a:srcRect l="23290" t="18931" r="35573" b="22583"/>
          <a:stretch/>
        </p:blipFill>
        <p:spPr>
          <a:xfrm>
            <a:off x="377540" y="4378731"/>
            <a:ext cx="2882127" cy="2304914"/>
          </a:xfrm>
          <a:prstGeom prst="rect">
            <a:avLst/>
          </a:prstGeom>
        </p:spPr>
      </p:pic>
      <p:sp>
        <p:nvSpPr>
          <p:cNvPr id="82" name="テキスト ボックス 81">
            <a:extLst>
              <a:ext uri="{FF2B5EF4-FFF2-40B4-BE49-F238E27FC236}">
                <a16:creationId xmlns:a16="http://schemas.microsoft.com/office/drawing/2014/main" id="{C7708B40-B222-4C9B-BDD6-88C3C6DA4836}"/>
              </a:ext>
            </a:extLst>
          </p:cNvPr>
          <p:cNvSpPr txBox="1"/>
          <p:nvPr/>
        </p:nvSpPr>
        <p:spPr>
          <a:xfrm>
            <a:off x="-23462" y="587434"/>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モード利得増大のための多重量子井戸</a:t>
            </a:r>
          </a:p>
        </p:txBody>
      </p:sp>
      <p:sp>
        <p:nvSpPr>
          <p:cNvPr id="3" name="テキスト ボックス 2">
            <a:extLst>
              <a:ext uri="{FF2B5EF4-FFF2-40B4-BE49-F238E27FC236}">
                <a16:creationId xmlns:a16="http://schemas.microsoft.com/office/drawing/2014/main" id="{77C26786-69E4-41C4-B45B-DFDDC15CD3F0}"/>
              </a:ext>
            </a:extLst>
          </p:cNvPr>
          <p:cNvSpPr txBox="1"/>
          <p:nvPr/>
        </p:nvSpPr>
        <p:spPr>
          <a:xfrm>
            <a:off x="5909850" y="6626254"/>
            <a:ext cx="3234150" cy="261610"/>
          </a:xfrm>
          <a:prstGeom prst="rect">
            <a:avLst/>
          </a:prstGeom>
          <a:noFill/>
        </p:spPr>
        <p:txBody>
          <a:bodyPr wrap="square" rtlCol="0">
            <a:spAutoFit/>
          </a:bodyPr>
          <a:lstStyle/>
          <a:p>
            <a:r>
              <a:rPr kumimoji="1" lang="en-US" altLang="ja-JP" sz="1100" dirty="0" err="1"/>
              <a:t>I.Vurgaftman</a:t>
            </a:r>
            <a:r>
              <a:rPr kumimoji="1" lang="en-US" altLang="ja-JP" sz="1100" dirty="0"/>
              <a:t> </a:t>
            </a:r>
            <a:r>
              <a:rPr kumimoji="1" lang="en-US" altLang="ja-JP" sz="1100" i="1" dirty="0"/>
              <a:t>et al. </a:t>
            </a:r>
            <a:r>
              <a:rPr lang="en-US" altLang="ja-JP" sz="1100" dirty="0"/>
              <a:t>J. Appl. Phys. (2001)</a:t>
            </a:r>
            <a:endParaRPr kumimoji="1" lang="ja-JP" altLang="en-US" sz="1100" i="1" dirty="0"/>
          </a:p>
        </p:txBody>
      </p:sp>
    </p:spTree>
    <p:extLst>
      <p:ext uri="{BB962C8B-B14F-4D97-AF65-F5344CB8AC3E}">
        <p14:creationId xmlns:p14="http://schemas.microsoft.com/office/powerpoint/2010/main" val="146485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BB29A8D-A59D-314B-BDA6-DDF9D1E1F6F8}"/>
              </a:ext>
            </a:extLst>
          </p:cNvPr>
          <p:cNvSpPr>
            <a:spLocks noGrp="1"/>
          </p:cNvSpPr>
          <p:nvPr>
            <p:ph type="sldNum" sz="quarter" idx="12"/>
          </p:nvPr>
        </p:nvSpPr>
        <p:spPr>
          <a:xfrm>
            <a:off x="7086600" y="6492875"/>
            <a:ext cx="2057400" cy="365125"/>
          </a:xfrm>
        </p:spPr>
        <p:txBody>
          <a:bodyPr/>
          <a:lstStyle/>
          <a:p>
            <a:fld id="{B1CF0B90-4240-4ABE-BCFA-150BA8095602}" type="slidenum">
              <a:rPr kumimoji="1" lang="ja-JP" altLang="en-US" smtClean="0"/>
              <a:t>5</a:t>
            </a:fld>
            <a:endParaRPr kumimoji="1" lang="ja-JP" altLang="en-US" dirty="0"/>
          </a:p>
        </p:txBody>
      </p:sp>
      <p:sp>
        <p:nvSpPr>
          <p:cNvPr id="11" name="タイトル 1">
            <a:extLst>
              <a:ext uri="{FF2B5EF4-FFF2-40B4-BE49-F238E27FC236}">
                <a16:creationId xmlns:a16="http://schemas.microsoft.com/office/drawing/2014/main" id="{86D9B789-13EB-4681-B998-E883FBFA3AAC}"/>
              </a:ext>
            </a:extLst>
          </p:cNvPr>
          <p:cNvSpPr>
            <a:spLocks noGrp="1"/>
          </p:cNvSpPr>
          <p:nvPr>
            <p:ph type="title"/>
          </p:nvPr>
        </p:nvSpPr>
        <p:spPr>
          <a:xfrm>
            <a:off x="371475" y="365126"/>
            <a:ext cx="7886700" cy="315911"/>
          </a:xfrm>
        </p:spPr>
        <p:txBody>
          <a:bodyPr>
            <a:normAutofit fontScale="90000"/>
          </a:bodyPr>
          <a:lstStyle/>
          <a:p>
            <a:r>
              <a:rPr kumimoji="1" lang="ja-JP" altLang="en-US" u="sng" dirty="0"/>
              <a:t>目的</a:t>
            </a:r>
          </a:p>
        </p:txBody>
      </p:sp>
      <p:sp>
        <p:nvSpPr>
          <p:cNvPr id="12" name="テキスト ボックス 11">
            <a:extLst>
              <a:ext uri="{FF2B5EF4-FFF2-40B4-BE49-F238E27FC236}">
                <a16:creationId xmlns:a16="http://schemas.microsoft.com/office/drawing/2014/main" id="{01FA0AE0-FB17-42B6-B31D-FF1BF800E511}"/>
              </a:ext>
            </a:extLst>
          </p:cNvPr>
          <p:cNvSpPr txBox="1"/>
          <p:nvPr/>
        </p:nvSpPr>
        <p:spPr>
          <a:xfrm>
            <a:off x="0" y="3630093"/>
            <a:ext cx="2933199" cy="400110"/>
          </a:xfrm>
          <a:prstGeom prst="rect">
            <a:avLst/>
          </a:prstGeom>
          <a:noFill/>
        </p:spPr>
        <p:txBody>
          <a:bodyPr wrap="square" rtlCol="0">
            <a:spAutoFit/>
          </a:bodyPr>
          <a:lstStyle/>
          <a:p>
            <a:r>
              <a:rPr kumimoji="1" lang="ja-JP" altLang="en-US" sz="2000" dirty="0"/>
              <a:t>レーザー開発の工程</a:t>
            </a:r>
          </a:p>
        </p:txBody>
      </p:sp>
      <p:sp>
        <p:nvSpPr>
          <p:cNvPr id="13" name="テキスト ボックス 12">
            <a:extLst>
              <a:ext uri="{FF2B5EF4-FFF2-40B4-BE49-F238E27FC236}">
                <a16:creationId xmlns:a16="http://schemas.microsoft.com/office/drawing/2014/main" id="{82D7A98A-1799-4E7D-8E31-607130D53A80}"/>
              </a:ext>
            </a:extLst>
          </p:cNvPr>
          <p:cNvSpPr txBox="1"/>
          <p:nvPr/>
        </p:nvSpPr>
        <p:spPr>
          <a:xfrm>
            <a:off x="-217671" y="4167476"/>
            <a:ext cx="2643999" cy="1938992"/>
          </a:xfrm>
          <a:prstGeom prst="rect">
            <a:avLst/>
          </a:prstGeom>
          <a:noFill/>
        </p:spPr>
        <p:txBody>
          <a:bodyPr wrap="square" rtlCol="0">
            <a:spAutoFit/>
          </a:bodyPr>
          <a:lstStyle/>
          <a:p>
            <a:pPr algn="ctr"/>
            <a:r>
              <a:rPr lang="ja-JP" altLang="en-US" sz="2400" dirty="0"/>
              <a:t>設計</a:t>
            </a:r>
            <a:endParaRPr lang="en-US" altLang="ja-JP" sz="2400" dirty="0"/>
          </a:p>
          <a:p>
            <a:pPr marL="285750" indent="-285750" algn="ctr">
              <a:buFont typeface="Arial" panose="020B0604020202020204" pitchFamily="34" charset="0"/>
              <a:buChar char="•"/>
            </a:pPr>
            <a:endParaRPr lang="en-US" altLang="ja-JP" sz="2400" dirty="0"/>
          </a:p>
          <a:p>
            <a:pPr algn="ctr"/>
            <a:r>
              <a:rPr lang="ja-JP" altLang="en-US" sz="2400" dirty="0"/>
              <a:t>試作</a:t>
            </a:r>
            <a:endParaRPr lang="en-US" altLang="ja-JP" sz="2400" dirty="0"/>
          </a:p>
          <a:p>
            <a:pPr marL="285750" indent="-285750" algn="ctr">
              <a:buFont typeface="Arial" panose="020B0604020202020204" pitchFamily="34" charset="0"/>
              <a:buChar char="•"/>
            </a:pPr>
            <a:endParaRPr lang="en-US" altLang="ja-JP" sz="2400" dirty="0"/>
          </a:p>
          <a:p>
            <a:pPr algn="ctr"/>
            <a:r>
              <a:rPr kumimoji="1" lang="ja-JP" altLang="en-US" sz="2400" dirty="0"/>
              <a:t>評価測定</a:t>
            </a:r>
            <a:r>
              <a:rPr lang="ja-JP" altLang="en-US" sz="2400" dirty="0"/>
              <a:t>・解析</a:t>
            </a:r>
            <a:endParaRPr kumimoji="1" lang="ja-JP" altLang="en-US" sz="2400" dirty="0"/>
          </a:p>
        </p:txBody>
      </p:sp>
      <p:sp>
        <p:nvSpPr>
          <p:cNvPr id="17" name="吹き出し: 四角形 16">
            <a:extLst>
              <a:ext uri="{FF2B5EF4-FFF2-40B4-BE49-F238E27FC236}">
                <a16:creationId xmlns:a16="http://schemas.microsoft.com/office/drawing/2014/main" id="{01BF5155-E67F-4A44-9730-5EADB897397A}"/>
              </a:ext>
            </a:extLst>
          </p:cNvPr>
          <p:cNvSpPr/>
          <p:nvPr/>
        </p:nvSpPr>
        <p:spPr>
          <a:xfrm>
            <a:off x="4239139" y="3429000"/>
            <a:ext cx="4720711" cy="926431"/>
          </a:xfrm>
          <a:prstGeom prst="wedgeRectCallout">
            <a:avLst>
              <a:gd name="adj1" fmla="val -109453"/>
              <a:gd name="adj2" fmla="val 50001"/>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dirty="0">
                <a:solidFill>
                  <a:schemeClr val="tx1"/>
                </a:solidFill>
              </a:rPr>
              <a:t>　　　　　</a:t>
            </a:r>
            <a:r>
              <a:rPr kumimoji="1" lang="en-US" altLang="ja-JP" dirty="0">
                <a:solidFill>
                  <a:schemeClr val="tx1"/>
                </a:solidFill>
              </a:rPr>
              <a:t>10</a:t>
            </a:r>
            <a:r>
              <a:rPr kumimoji="1" lang="ja-JP" altLang="en-US" dirty="0">
                <a:solidFill>
                  <a:schemeClr val="tx1"/>
                </a:solidFill>
              </a:rPr>
              <a:t>周期</a:t>
            </a:r>
            <a:r>
              <a:rPr kumimoji="1" lang="en-US" altLang="ja-JP" dirty="0" err="1">
                <a:solidFill>
                  <a:schemeClr val="tx1"/>
                </a:solidFill>
              </a:rPr>
              <a:t>InGaAs</a:t>
            </a:r>
            <a:r>
              <a:rPr kumimoji="1" lang="en-US" altLang="ja-JP" dirty="0">
                <a:solidFill>
                  <a:schemeClr val="tx1"/>
                </a:solidFill>
              </a:rPr>
              <a:t>/</a:t>
            </a:r>
            <a:r>
              <a:rPr kumimoji="1" lang="en-US" altLang="ja-JP" dirty="0" err="1">
                <a:solidFill>
                  <a:schemeClr val="tx1"/>
                </a:solidFill>
              </a:rPr>
              <a:t>GaAsP</a:t>
            </a:r>
            <a:r>
              <a:rPr kumimoji="1" lang="ja-JP" altLang="en-US" dirty="0">
                <a:solidFill>
                  <a:schemeClr val="tx1"/>
                </a:solidFill>
              </a:rPr>
              <a:t>歪補償</a:t>
            </a:r>
            <a:endParaRPr kumimoji="1" lang="en-US" altLang="ja-JP" dirty="0">
              <a:solidFill>
                <a:schemeClr val="tx1"/>
              </a:solidFill>
            </a:endParaRPr>
          </a:p>
          <a:p>
            <a:r>
              <a:rPr lang="ja-JP" altLang="en-US" dirty="0">
                <a:solidFill>
                  <a:schemeClr val="tx1"/>
                </a:solidFill>
              </a:rPr>
              <a:t>　　　　　</a:t>
            </a:r>
            <a:r>
              <a:rPr lang="en-US" altLang="ja-JP" dirty="0">
                <a:solidFill>
                  <a:schemeClr val="tx1"/>
                </a:solidFill>
              </a:rPr>
              <a:t>3</a:t>
            </a:r>
            <a:r>
              <a:rPr lang="ja-JP" altLang="en-US" dirty="0">
                <a:solidFill>
                  <a:schemeClr val="tx1"/>
                </a:solidFill>
              </a:rPr>
              <a:t>周期</a:t>
            </a:r>
            <a:r>
              <a:rPr lang="en-US" altLang="ja-JP" dirty="0" err="1">
                <a:solidFill>
                  <a:schemeClr val="tx1"/>
                </a:solidFill>
              </a:rPr>
              <a:t>InGaAs</a:t>
            </a:r>
            <a:r>
              <a:rPr lang="en-US" altLang="ja-JP" dirty="0">
                <a:solidFill>
                  <a:schemeClr val="tx1"/>
                </a:solidFill>
              </a:rPr>
              <a:t>/GaAs</a:t>
            </a:r>
            <a:r>
              <a:rPr lang="ja-JP" altLang="en-US" dirty="0">
                <a:solidFill>
                  <a:schemeClr val="tx1"/>
                </a:solidFill>
              </a:rPr>
              <a:t>歪</a:t>
            </a:r>
            <a:endParaRPr kumimoji="1" lang="ja-JP" altLang="en-US" dirty="0">
              <a:solidFill>
                <a:schemeClr val="tx1"/>
              </a:solidFill>
            </a:endParaRPr>
          </a:p>
        </p:txBody>
      </p:sp>
      <p:sp>
        <p:nvSpPr>
          <p:cNvPr id="19" name="吹き出し: 四角形 18">
            <a:extLst>
              <a:ext uri="{FF2B5EF4-FFF2-40B4-BE49-F238E27FC236}">
                <a16:creationId xmlns:a16="http://schemas.microsoft.com/office/drawing/2014/main" id="{76146149-0EE0-44A8-A34B-3EBA70834BFA}"/>
              </a:ext>
            </a:extLst>
          </p:cNvPr>
          <p:cNvSpPr/>
          <p:nvPr/>
        </p:nvSpPr>
        <p:spPr>
          <a:xfrm>
            <a:off x="4086405" y="5305007"/>
            <a:ext cx="4720711" cy="1465041"/>
          </a:xfrm>
          <a:prstGeom prst="wedgeRectCallout">
            <a:avLst>
              <a:gd name="adj1" fmla="val -91491"/>
              <a:gd name="adj2" fmla="val -1300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dirty="0">
                <a:solidFill>
                  <a:srgbClr val="FF0000"/>
                </a:solidFill>
              </a:rPr>
              <a:t>電流注入による評価測定</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定常電流注入 </a:t>
            </a:r>
            <a:r>
              <a:rPr lang="en-US" altLang="ja-JP" dirty="0">
                <a:solidFill>
                  <a:srgbClr val="FF0000"/>
                </a:solidFill>
              </a:rPr>
              <a:t>: </a:t>
            </a:r>
          </a:p>
          <a:p>
            <a:r>
              <a:rPr lang="en-US" altLang="ja-JP" dirty="0">
                <a:solidFill>
                  <a:srgbClr val="FF0000"/>
                </a:solidFill>
              </a:rPr>
              <a:t>      </a:t>
            </a:r>
            <a:r>
              <a:rPr lang="ja-JP" altLang="en-US" dirty="0">
                <a:solidFill>
                  <a:srgbClr val="FF0000"/>
                </a:solidFill>
              </a:rPr>
              <a:t>多重化によるモード利得増大への有利性</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ナノ秒パルス電流注入 </a:t>
            </a:r>
            <a:r>
              <a:rPr lang="en-US" altLang="ja-JP" dirty="0">
                <a:solidFill>
                  <a:srgbClr val="FF0000"/>
                </a:solidFill>
              </a:rPr>
              <a:t>:</a:t>
            </a:r>
          </a:p>
          <a:p>
            <a:r>
              <a:rPr lang="ja-JP" altLang="en-US" dirty="0">
                <a:solidFill>
                  <a:srgbClr val="FF0000"/>
                </a:solidFill>
              </a:rPr>
              <a:t>　   利得スイッチング動作</a:t>
            </a:r>
            <a:endParaRPr lang="en-US" altLang="ja-JP" dirty="0">
              <a:solidFill>
                <a:srgbClr val="FF0000"/>
              </a:solidFill>
            </a:endParaRPr>
          </a:p>
        </p:txBody>
      </p:sp>
      <p:sp>
        <p:nvSpPr>
          <p:cNvPr id="23" name="吹き出し: 四角形 22">
            <a:extLst>
              <a:ext uri="{FF2B5EF4-FFF2-40B4-BE49-F238E27FC236}">
                <a16:creationId xmlns:a16="http://schemas.microsoft.com/office/drawing/2014/main" id="{C374F9A2-EBB9-49FC-82BB-B8547B72EB47}"/>
              </a:ext>
            </a:extLst>
          </p:cNvPr>
          <p:cNvSpPr/>
          <p:nvPr/>
        </p:nvSpPr>
        <p:spPr>
          <a:xfrm>
            <a:off x="4211760" y="4608685"/>
            <a:ext cx="3970729" cy="491072"/>
          </a:xfrm>
          <a:prstGeom prst="wedgeRectCallout">
            <a:avLst>
              <a:gd name="adj1" fmla="val -117655"/>
              <a:gd name="adj2" fmla="val 4506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エピ、フォトリソグラフィは外注</a:t>
            </a:r>
            <a:endParaRPr kumimoji="1" lang="en-US" altLang="ja-JP" dirty="0">
              <a:solidFill>
                <a:schemeClr val="tx1"/>
              </a:solidFill>
            </a:endParaRPr>
          </a:p>
          <a:p>
            <a:pPr algn="ctr"/>
            <a:r>
              <a:rPr lang="ja-JP" altLang="en-US">
                <a:solidFill>
                  <a:schemeClr val="tx1"/>
                </a:solidFill>
              </a:rPr>
              <a:t>マウント、デバイス化</a:t>
            </a:r>
            <a:r>
              <a:rPr lang="ja-JP" altLang="en-US" dirty="0">
                <a:solidFill>
                  <a:schemeClr val="tx1"/>
                </a:solidFill>
              </a:rPr>
              <a:t>を行う</a:t>
            </a:r>
            <a:endParaRPr kumimoji="1" lang="ja-JP" altLang="en-US" dirty="0">
              <a:solidFill>
                <a:schemeClr val="tx1"/>
              </a:solidFill>
            </a:endParaRPr>
          </a:p>
        </p:txBody>
      </p:sp>
      <p:sp>
        <p:nvSpPr>
          <p:cNvPr id="25" name="矢印: 下 24">
            <a:extLst>
              <a:ext uri="{FF2B5EF4-FFF2-40B4-BE49-F238E27FC236}">
                <a16:creationId xmlns:a16="http://schemas.microsoft.com/office/drawing/2014/main" id="{53F49187-2B4D-4691-8CDD-68C253D0E3C5}"/>
              </a:ext>
            </a:extLst>
          </p:cNvPr>
          <p:cNvSpPr/>
          <p:nvPr/>
        </p:nvSpPr>
        <p:spPr>
          <a:xfrm>
            <a:off x="863826" y="534504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C78B6799-D501-411F-A600-A65628F9507D}"/>
              </a:ext>
            </a:extLst>
          </p:cNvPr>
          <p:cNvSpPr/>
          <p:nvPr/>
        </p:nvSpPr>
        <p:spPr>
          <a:xfrm>
            <a:off x="863826" y="466667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781578E-903D-4BBE-93C6-95D1891CF55A}"/>
              </a:ext>
            </a:extLst>
          </p:cNvPr>
          <p:cNvSpPr txBox="1"/>
          <p:nvPr/>
        </p:nvSpPr>
        <p:spPr>
          <a:xfrm>
            <a:off x="5735003" y="2908388"/>
            <a:ext cx="4149305" cy="369332"/>
          </a:xfrm>
          <a:prstGeom prst="rect">
            <a:avLst/>
          </a:prstGeom>
          <a:noFill/>
        </p:spPr>
        <p:txBody>
          <a:bodyPr wrap="square" rtlCol="0">
            <a:spAutoFit/>
          </a:bodyPr>
          <a:lstStyle/>
          <a:p>
            <a:r>
              <a:rPr kumimoji="1" lang="ja-JP" altLang="en-US" dirty="0"/>
              <a:t>方針 </a:t>
            </a:r>
          </a:p>
        </p:txBody>
      </p:sp>
      <p:sp>
        <p:nvSpPr>
          <p:cNvPr id="20" name="テキスト ボックス 19">
            <a:extLst>
              <a:ext uri="{FF2B5EF4-FFF2-40B4-BE49-F238E27FC236}">
                <a16:creationId xmlns:a16="http://schemas.microsoft.com/office/drawing/2014/main" id="{378A165F-B4A3-4DBE-BBAD-14EA7629CD6C}"/>
              </a:ext>
            </a:extLst>
          </p:cNvPr>
          <p:cNvSpPr txBox="1"/>
          <p:nvPr/>
        </p:nvSpPr>
        <p:spPr>
          <a:xfrm>
            <a:off x="137932" y="1246715"/>
            <a:ext cx="10168411" cy="461665"/>
          </a:xfrm>
          <a:prstGeom prst="rect">
            <a:avLst/>
          </a:prstGeom>
          <a:noFill/>
        </p:spPr>
        <p:txBody>
          <a:bodyPr wrap="square" rtlCol="0">
            <a:spAutoFit/>
          </a:bodyPr>
          <a:lstStyle/>
          <a:p>
            <a:r>
              <a:rPr lang="ja-JP" altLang="en-US" sz="2400" dirty="0"/>
              <a:t>☆利得スイッチ用電流注入型の</a:t>
            </a:r>
            <a:r>
              <a:rPr lang="en-US" altLang="ja-JP" sz="2400" dirty="0"/>
              <a:t>1 </a:t>
            </a:r>
            <a:r>
              <a:rPr lang="en-US" altLang="ja-JP" sz="2400" dirty="0" err="1"/>
              <a:t>μm</a:t>
            </a:r>
            <a:r>
              <a:rPr lang="ja-JP" altLang="en-US" sz="2400" dirty="0"/>
              <a:t>波長帯</a:t>
            </a:r>
            <a:r>
              <a:rPr lang="en-US" altLang="ja-JP" sz="2400" dirty="0" err="1"/>
              <a:t>InGaAs</a:t>
            </a:r>
            <a:r>
              <a:rPr lang="ja-JP" altLang="en-US" sz="2400" dirty="0"/>
              <a:t>系</a:t>
            </a:r>
            <a:r>
              <a:rPr lang="en-US" altLang="ja-JP" sz="2400" dirty="0"/>
              <a:t>LD</a:t>
            </a:r>
            <a:r>
              <a:rPr lang="ja-JP" altLang="en-US" sz="2400" dirty="0"/>
              <a:t>の高速化</a:t>
            </a:r>
            <a:endParaRPr lang="en-US" altLang="ja-JP" sz="2400" dirty="0"/>
          </a:p>
        </p:txBody>
      </p:sp>
      <p:sp>
        <p:nvSpPr>
          <p:cNvPr id="22" name="左中かっこ 21">
            <a:extLst>
              <a:ext uri="{FF2B5EF4-FFF2-40B4-BE49-F238E27FC236}">
                <a16:creationId xmlns:a16="http://schemas.microsoft.com/office/drawing/2014/main" id="{AAEFAD3F-7D39-4F9D-A5E9-313F06DA589F}"/>
              </a:ext>
            </a:extLst>
          </p:cNvPr>
          <p:cNvSpPr/>
          <p:nvPr/>
        </p:nvSpPr>
        <p:spPr>
          <a:xfrm>
            <a:off x="5222138" y="3595553"/>
            <a:ext cx="249382" cy="6155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2706E17-2149-41AF-BD75-17A5DFA9DAB9}"/>
              </a:ext>
            </a:extLst>
          </p:cNvPr>
          <p:cNvSpPr txBox="1"/>
          <p:nvPr/>
        </p:nvSpPr>
        <p:spPr>
          <a:xfrm>
            <a:off x="4426271" y="3729270"/>
            <a:ext cx="795867" cy="369332"/>
          </a:xfrm>
          <a:prstGeom prst="rect">
            <a:avLst/>
          </a:prstGeom>
          <a:noFill/>
        </p:spPr>
        <p:txBody>
          <a:bodyPr wrap="square" rtlCol="0">
            <a:spAutoFit/>
          </a:bodyPr>
          <a:lstStyle/>
          <a:p>
            <a:r>
              <a:rPr kumimoji="1" lang="ja-JP" altLang="en-US" dirty="0"/>
              <a:t>比較</a:t>
            </a:r>
          </a:p>
        </p:txBody>
      </p:sp>
      <p:sp>
        <p:nvSpPr>
          <p:cNvPr id="24" name="テキスト ボックス 23">
            <a:extLst>
              <a:ext uri="{FF2B5EF4-FFF2-40B4-BE49-F238E27FC236}">
                <a16:creationId xmlns:a16="http://schemas.microsoft.com/office/drawing/2014/main" id="{08DC9724-FEFD-4B12-8139-434E3AC86E24}"/>
              </a:ext>
            </a:extLst>
          </p:cNvPr>
          <p:cNvSpPr txBox="1"/>
          <p:nvPr/>
        </p:nvSpPr>
        <p:spPr>
          <a:xfrm>
            <a:off x="-1" y="1848964"/>
            <a:ext cx="10168411" cy="461665"/>
          </a:xfrm>
          <a:prstGeom prst="rect">
            <a:avLst/>
          </a:prstGeom>
          <a:noFill/>
        </p:spPr>
        <p:txBody>
          <a:bodyPr wrap="square" rtlCol="0">
            <a:spAutoFit/>
          </a:bodyPr>
          <a:lstStyle/>
          <a:p>
            <a:r>
              <a:rPr lang="ja-JP" altLang="en-US" sz="2400" dirty="0"/>
              <a:t>本研究の目的</a:t>
            </a:r>
            <a:endParaRPr lang="en-US" altLang="ja-JP" sz="2400" dirty="0"/>
          </a:p>
        </p:txBody>
      </p:sp>
      <p:sp>
        <p:nvSpPr>
          <p:cNvPr id="26" name="テキスト ボックス 25">
            <a:extLst>
              <a:ext uri="{FF2B5EF4-FFF2-40B4-BE49-F238E27FC236}">
                <a16:creationId xmlns:a16="http://schemas.microsoft.com/office/drawing/2014/main" id="{512ED547-1D16-44A7-9888-532D4AF9C7B5}"/>
              </a:ext>
            </a:extLst>
          </p:cNvPr>
          <p:cNvSpPr txBox="1"/>
          <p:nvPr/>
        </p:nvSpPr>
        <p:spPr>
          <a:xfrm>
            <a:off x="270870" y="2269649"/>
            <a:ext cx="10401300" cy="400110"/>
          </a:xfrm>
          <a:prstGeom prst="rect">
            <a:avLst/>
          </a:prstGeom>
          <a:noFill/>
        </p:spPr>
        <p:txBody>
          <a:bodyPr wrap="square" rtlCol="0">
            <a:spAutoFit/>
          </a:bodyPr>
          <a:lstStyle/>
          <a:p>
            <a:r>
              <a:rPr lang="ja-JP" altLang="en-US" sz="2000" dirty="0"/>
              <a:t>☆</a:t>
            </a:r>
            <a:r>
              <a:rPr lang="en-US" altLang="ja-JP" sz="2000" dirty="0"/>
              <a:t> </a:t>
            </a:r>
            <a:r>
              <a:rPr lang="en-US" altLang="ja-JP" sz="2000" dirty="0" err="1"/>
              <a:t>InGaAs</a:t>
            </a:r>
            <a:r>
              <a:rPr lang="en-US" altLang="ja-JP" sz="2000" dirty="0"/>
              <a:t> /</a:t>
            </a:r>
            <a:r>
              <a:rPr lang="en-US" altLang="ja-JP" sz="2000" dirty="0" err="1"/>
              <a:t>GaAsP</a:t>
            </a:r>
            <a:r>
              <a:rPr lang="en-US" altLang="ja-JP" sz="2000" dirty="0"/>
              <a:t> </a:t>
            </a:r>
            <a:r>
              <a:rPr lang="ja-JP" altLang="en-US" sz="2000" dirty="0"/>
              <a:t>歪補償多重量子井戸レーザーの作製及び電流注入測定</a:t>
            </a:r>
            <a:endParaRPr lang="en-US" altLang="ja-JP" sz="2000" dirty="0"/>
          </a:p>
        </p:txBody>
      </p:sp>
      <p:sp>
        <p:nvSpPr>
          <p:cNvPr id="27" name="テキスト ボックス 26">
            <a:extLst>
              <a:ext uri="{FF2B5EF4-FFF2-40B4-BE49-F238E27FC236}">
                <a16:creationId xmlns:a16="http://schemas.microsoft.com/office/drawing/2014/main" id="{85494FCF-425D-43EA-AF3E-C993BF9F1187}"/>
              </a:ext>
            </a:extLst>
          </p:cNvPr>
          <p:cNvSpPr txBox="1"/>
          <p:nvPr/>
        </p:nvSpPr>
        <p:spPr>
          <a:xfrm>
            <a:off x="-2" y="865748"/>
            <a:ext cx="10168411" cy="461665"/>
          </a:xfrm>
          <a:prstGeom prst="rect">
            <a:avLst/>
          </a:prstGeom>
          <a:noFill/>
        </p:spPr>
        <p:txBody>
          <a:bodyPr wrap="square" rtlCol="0">
            <a:spAutoFit/>
          </a:bodyPr>
          <a:lstStyle/>
          <a:p>
            <a:r>
              <a:rPr lang="ja-JP" altLang="en-US" sz="2400" dirty="0"/>
              <a:t>大きな目的</a:t>
            </a:r>
            <a:endParaRPr lang="en-US" altLang="ja-JP" sz="2400" dirty="0"/>
          </a:p>
        </p:txBody>
      </p:sp>
    </p:spTree>
    <p:extLst>
      <p:ext uri="{BB962C8B-B14F-4D97-AF65-F5344CB8AC3E}">
        <p14:creationId xmlns:p14="http://schemas.microsoft.com/office/powerpoint/2010/main" val="342785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AEA826-2954-854E-922F-F6D8D027DDCC}"/>
              </a:ext>
            </a:extLst>
          </p:cNvPr>
          <p:cNvSpPr>
            <a:spLocks noGrp="1"/>
          </p:cNvSpPr>
          <p:nvPr>
            <p:ph type="sldNum" sz="quarter" idx="12"/>
          </p:nvPr>
        </p:nvSpPr>
        <p:spPr/>
        <p:txBody>
          <a:bodyPr/>
          <a:lstStyle/>
          <a:p>
            <a:fld id="{B1CF0B90-4240-4ABE-BCFA-150BA8095602}"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D9231B05-C28F-0E49-A4D9-D0BEB6D49DA0}"/>
              </a:ext>
            </a:extLst>
          </p:cNvPr>
          <p:cNvSpPr txBox="1"/>
          <p:nvPr/>
        </p:nvSpPr>
        <p:spPr>
          <a:xfrm>
            <a:off x="3908007" y="5800806"/>
            <a:ext cx="3143250" cy="369332"/>
          </a:xfrm>
          <a:prstGeom prst="rect">
            <a:avLst/>
          </a:prstGeom>
          <a:noFill/>
        </p:spPr>
        <p:txBody>
          <a:bodyPr wrap="square" rtlCol="0">
            <a:spAutoFit/>
          </a:bodyPr>
          <a:lstStyle/>
          <a:p>
            <a:r>
              <a:rPr kumimoji="1" lang="ja-JP" altLang="en-US" dirty="0"/>
              <a:t>ウエハ</a:t>
            </a:r>
            <a:r>
              <a:rPr lang="ja-JP" altLang="en-US" dirty="0"/>
              <a:t>の結晶構造</a:t>
            </a:r>
            <a:endParaRPr kumimoji="1" lang="ja-JP" altLang="en-US" dirty="0"/>
          </a:p>
        </p:txBody>
      </p:sp>
      <p:cxnSp>
        <p:nvCxnSpPr>
          <p:cNvPr id="5" name="直線矢印コネクタ 4">
            <a:extLst>
              <a:ext uri="{FF2B5EF4-FFF2-40B4-BE49-F238E27FC236}">
                <a16:creationId xmlns:a16="http://schemas.microsoft.com/office/drawing/2014/main" id="{CCB4F2B0-CF34-49C2-B248-4ED4EE38F9E7}"/>
              </a:ext>
            </a:extLst>
          </p:cNvPr>
          <p:cNvCxnSpPr>
            <a:cxnSpLocks/>
          </p:cNvCxnSpPr>
          <p:nvPr/>
        </p:nvCxnSpPr>
        <p:spPr>
          <a:xfrm>
            <a:off x="1383631" y="4330660"/>
            <a:ext cx="0" cy="1130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6F2A80D8-243C-4216-A4D4-FD55223E4784}"/>
              </a:ext>
            </a:extLst>
          </p:cNvPr>
          <p:cNvSpPr txBox="1"/>
          <p:nvPr/>
        </p:nvSpPr>
        <p:spPr>
          <a:xfrm>
            <a:off x="0" y="4784212"/>
            <a:ext cx="1639302" cy="369332"/>
          </a:xfrm>
          <a:prstGeom prst="rect">
            <a:avLst/>
          </a:prstGeom>
          <a:noFill/>
        </p:spPr>
        <p:txBody>
          <a:bodyPr wrap="square" rtlCol="0">
            <a:spAutoFit/>
          </a:bodyPr>
          <a:lstStyle/>
          <a:p>
            <a:r>
              <a:rPr kumimoji="1" lang="en-US" altLang="ja-JP" dirty="0"/>
              <a:t>n</a:t>
            </a:r>
            <a:r>
              <a:rPr kumimoji="1" lang="ja-JP" altLang="en-US" dirty="0"/>
              <a:t>クラッド層</a:t>
            </a:r>
          </a:p>
        </p:txBody>
      </p:sp>
      <p:cxnSp>
        <p:nvCxnSpPr>
          <p:cNvPr id="16" name="直線矢印コネクタ 15">
            <a:extLst>
              <a:ext uri="{FF2B5EF4-FFF2-40B4-BE49-F238E27FC236}">
                <a16:creationId xmlns:a16="http://schemas.microsoft.com/office/drawing/2014/main" id="{751476C8-FED2-4A2C-B75E-B73759E10F82}"/>
              </a:ext>
            </a:extLst>
          </p:cNvPr>
          <p:cNvCxnSpPr>
            <a:cxnSpLocks/>
          </p:cNvCxnSpPr>
          <p:nvPr/>
        </p:nvCxnSpPr>
        <p:spPr>
          <a:xfrm>
            <a:off x="1383631" y="1564140"/>
            <a:ext cx="0" cy="14550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EB113FB-A181-4B08-92DB-B52361E74F8F}"/>
              </a:ext>
            </a:extLst>
          </p:cNvPr>
          <p:cNvSpPr txBox="1"/>
          <p:nvPr/>
        </p:nvSpPr>
        <p:spPr>
          <a:xfrm>
            <a:off x="0" y="2017692"/>
            <a:ext cx="1639302" cy="369332"/>
          </a:xfrm>
          <a:prstGeom prst="rect">
            <a:avLst/>
          </a:prstGeom>
          <a:noFill/>
        </p:spPr>
        <p:txBody>
          <a:bodyPr wrap="square" rtlCol="0">
            <a:spAutoFit/>
          </a:bodyPr>
          <a:lstStyle/>
          <a:p>
            <a:r>
              <a:rPr kumimoji="1" lang="en-US" altLang="ja-JP" dirty="0"/>
              <a:t>p</a:t>
            </a:r>
            <a:r>
              <a:rPr kumimoji="1" lang="ja-JP" altLang="en-US" dirty="0"/>
              <a:t>クラッド層</a:t>
            </a:r>
          </a:p>
        </p:txBody>
      </p:sp>
      <p:cxnSp>
        <p:nvCxnSpPr>
          <p:cNvPr id="18" name="直線矢印コネクタ 17">
            <a:extLst>
              <a:ext uri="{FF2B5EF4-FFF2-40B4-BE49-F238E27FC236}">
                <a16:creationId xmlns:a16="http://schemas.microsoft.com/office/drawing/2014/main" id="{497814AA-19E1-4B37-BE93-00FDA063BB11}"/>
              </a:ext>
            </a:extLst>
          </p:cNvPr>
          <p:cNvCxnSpPr>
            <a:cxnSpLocks/>
          </p:cNvCxnSpPr>
          <p:nvPr/>
        </p:nvCxnSpPr>
        <p:spPr>
          <a:xfrm>
            <a:off x="1383631" y="3019217"/>
            <a:ext cx="0" cy="1311443"/>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0" name="テキスト ボックス 19">
            <a:extLst>
              <a:ext uri="{FF2B5EF4-FFF2-40B4-BE49-F238E27FC236}">
                <a16:creationId xmlns:a16="http://schemas.microsoft.com/office/drawing/2014/main" id="{A664DF5F-C113-4750-8A8D-3F8D3683DD2C}"/>
              </a:ext>
            </a:extLst>
          </p:cNvPr>
          <p:cNvSpPr txBox="1"/>
          <p:nvPr/>
        </p:nvSpPr>
        <p:spPr>
          <a:xfrm>
            <a:off x="0" y="3541503"/>
            <a:ext cx="1639302" cy="369332"/>
          </a:xfrm>
          <a:prstGeom prst="rect">
            <a:avLst/>
          </a:prstGeom>
          <a:noFill/>
        </p:spPr>
        <p:txBody>
          <a:bodyPr wrap="square" rtlCol="0">
            <a:spAutoFit/>
          </a:bodyPr>
          <a:lstStyle/>
          <a:p>
            <a:r>
              <a:rPr lang="ja-JP" altLang="en-US" dirty="0"/>
              <a:t>コア層</a:t>
            </a:r>
            <a:endParaRPr kumimoji="1" lang="ja-JP" altLang="en-US" dirty="0"/>
          </a:p>
        </p:txBody>
      </p:sp>
      <p:pic>
        <p:nvPicPr>
          <p:cNvPr id="146" name="図 145">
            <a:extLst>
              <a:ext uri="{FF2B5EF4-FFF2-40B4-BE49-F238E27FC236}">
                <a16:creationId xmlns:a16="http://schemas.microsoft.com/office/drawing/2014/main" id="{3AD21C42-6E82-47A1-8770-5A9E329178AF}"/>
              </a:ext>
            </a:extLst>
          </p:cNvPr>
          <p:cNvPicPr>
            <a:picLocks noChangeAspect="1"/>
          </p:cNvPicPr>
          <p:nvPr/>
        </p:nvPicPr>
        <p:blipFill>
          <a:blip r:embed="rId3"/>
          <a:stretch>
            <a:fillRect/>
          </a:stretch>
        </p:blipFill>
        <p:spPr>
          <a:xfrm>
            <a:off x="1519990" y="1057193"/>
            <a:ext cx="6418426" cy="4743613"/>
          </a:xfrm>
          <a:prstGeom prst="rect">
            <a:avLst/>
          </a:prstGeom>
        </p:spPr>
      </p:pic>
      <p:sp>
        <p:nvSpPr>
          <p:cNvPr id="150" name="タイトル 1">
            <a:extLst>
              <a:ext uri="{FF2B5EF4-FFF2-40B4-BE49-F238E27FC236}">
                <a16:creationId xmlns:a16="http://schemas.microsoft.com/office/drawing/2014/main" id="{172CA74B-B014-4CC1-A079-53ABB2B7253C}"/>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Tree>
    <p:extLst>
      <p:ext uri="{BB962C8B-B14F-4D97-AF65-F5344CB8AC3E}">
        <p14:creationId xmlns:p14="http://schemas.microsoft.com/office/powerpoint/2010/main" val="295325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415C9BB-2D1E-B64C-A687-A41ABE4DEF36}"/>
              </a:ext>
            </a:extLst>
          </p:cNvPr>
          <p:cNvSpPr>
            <a:spLocks noGrp="1"/>
          </p:cNvSpPr>
          <p:nvPr>
            <p:ph type="sldNum" sz="quarter" idx="12"/>
          </p:nvPr>
        </p:nvSpPr>
        <p:spPr/>
        <p:txBody>
          <a:bodyPr/>
          <a:lstStyle/>
          <a:p>
            <a:fld id="{B1CF0B90-4240-4ABE-BCFA-150BA8095602}" type="slidenum">
              <a:rPr kumimoji="1" lang="ja-JP" altLang="en-US" smtClean="0"/>
              <a:t>7</a:t>
            </a:fld>
            <a:endParaRPr kumimoji="1" lang="ja-JP" altLang="en-US"/>
          </a:p>
        </p:txBody>
      </p:sp>
      <p:grpSp>
        <p:nvGrpSpPr>
          <p:cNvPr id="12" name="グループ化 11">
            <a:extLst>
              <a:ext uri="{FF2B5EF4-FFF2-40B4-BE49-F238E27FC236}">
                <a16:creationId xmlns:a16="http://schemas.microsoft.com/office/drawing/2014/main" id="{9E2528FD-CF62-EA47-9BA3-3B2A68BB4429}"/>
              </a:ext>
            </a:extLst>
          </p:cNvPr>
          <p:cNvGrpSpPr/>
          <p:nvPr/>
        </p:nvGrpSpPr>
        <p:grpSpPr>
          <a:xfrm>
            <a:off x="4873487" y="2254903"/>
            <a:ext cx="2586037" cy="2026659"/>
            <a:chOff x="6435833" y="1027907"/>
            <a:chExt cx="2586037" cy="2026659"/>
          </a:xfrm>
        </p:grpSpPr>
        <p:pic>
          <p:nvPicPr>
            <p:cNvPr id="8" name="図 7">
              <a:extLst>
                <a:ext uri="{FF2B5EF4-FFF2-40B4-BE49-F238E27FC236}">
                  <a16:creationId xmlns:a16="http://schemas.microsoft.com/office/drawing/2014/main" id="{F58E258E-D474-B04D-A828-0AC12EDC95A3}"/>
                </a:ext>
              </a:extLst>
            </p:cNvPr>
            <p:cNvPicPr>
              <a:picLocks noChangeAspect="1"/>
            </p:cNvPicPr>
            <p:nvPr/>
          </p:nvPicPr>
          <p:blipFill rotWithShape="1">
            <a:blip r:embed="rId3">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11" name="正方形/長方形 10">
              <a:extLst>
                <a:ext uri="{FF2B5EF4-FFF2-40B4-BE49-F238E27FC236}">
                  <a16:creationId xmlns:a16="http://schemas.microsoft.com/office/drawing/2014/main" id="{8384DBC5-D800-2448-96BC-83C5FF11A02D}"/>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a:extLst>
              <a:ext uri="{FF2B5EF4-FFF2-40B4-BE49-F238E27FC236}">
                <a16:creationId xmlns:a16="http://schemas.microsoft.com/office/drawing/2014/main" id="{10F1C20D-A2A9-6E4C-97C4-460951F1F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34" y="2167631"/>
            <a:ext cx="2996352" cy="2201204"/>
          </a:xfrm>
          <a:prstGeom prst="rect">
            <a:avLst/>
          </a:prstGeom>
        </p:spPr>
      </p:pic>
      <p:sp>
        <p:nvSpPr>
          <p:cNvPr id="23" name="タイトル 1">
            <a:extLst>
              <a:ext uri="{FF2B5EF4-FFF2-40B4-BE49-F238E27FC236}">
                <a16:creationId xmlns:a16="http://schemas.microsoft.com/office/drawing/2014/main" id="{B63587E2-62F5-4F63-93B2-3FAB4AEBE56B}"/>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
        <p:nvSpPr>
          <p:cNvPr id="7" name="テキスト ボックス 6">
            <a:extLst>
              <a:ext uri="{FF2B5EF4-FFF2-40B4-BE49-F238E27FC236}">
                <a16:creationId xmlns:a16="http://schemas.microsoft.com/office/drawing/2014/main" id="{3F3863F3-5932-45B1-B667-6ED87E1F3C48}"/>
              </a:ext>
            </a:extLst>
          </p:cNvPr>
          <p:cNvSpPr txBox="1"/>
          <p:nvPr/>
        </p:nvSpPr>
        <p:spPr>
          <a:xfrm>
            <a:off x="591204" y="1550334"/>
            <a:ext cx="3621505" cy="646331"/>
          </a:xfrm>
          <a:prstGeom prst="rect">
            <a:avLst/>
          </a:prstGeom>
          <a:noFill/>
        </p:spPr>
        <p:txBody>
          <a:bodyPr wrap="square" rtlCol="0">
            <a:spAutoFit/>
          </a:bodyPr>
          <a:lstStyle/>
          <a:p>
            <a:r>
              <a:rPr lang="ja-JP" altLang="en-US" dirty="0"/>
              <a:t>ブロードコンタクトレーザー</a:t>
            </a:r>
            <a:endParaRPr lang="en-US" altLang="ja-JP" dirty="0"/>
          </a:p>
          <a:p>
            <a:r>
              <a:rPr lang="ja-JP" altLang="en-US" dirty="0"/>
              <a:t>・・・エピウエハの評価</a:t>
            </a:r>
            <a:endParaRPr kumimoji="1" lang="ja-JP" altLang="en-US" dirty="0"/>
          </a:p>
        </p:txBody>
      </p:sp>
      <p:sp>
        <p:nvSpPr>
          <p:cNvPr id="31" name="テキスト ボックス 30">
            <a:extLst>
              <a:ext uri="{FF2B5EF4-FFF2-40B4-BE49-F238E27FC236}">
                <a16:creationId xmlns:a16="http://schemas.microsoft.com/office/drawing/2014/main" id="{B5C8AC22-A0B3-47FB-9035-D31DA45FDDD6}"/>
              </a:ext>
            </a:extLst>
          </p:cNvPr>
          <p:cNvSpPr txBox="1"/>
          <p:nvPr/>
        </p:nvSpPr>
        <p:spPr>
          <a:xfrm>
            <a:off x="4797537" y="1550335"/>
            <a:ext cx="3621505" cy="646331"/>
          </a:xfrm>
          <a:prstGeom prst="rect">
            <a:avLst/>
          </a:prstGeom>
          <a:noFill/>
        </p:spPr>
        <p:txBody>
          <a:bodyPr wrap="square" rtlCol="0">
            <a:spAutoFit/>
          </a:bodyPr>
          <a:lstStyle/>
          <a:p>
            <a:r>
              <a:rPr lang="ja-JP" altLang="en-US" dirty="0"/>
              <a:t>リッジ導波路型レーザー</a:t>
            </a:r>
            <a:endParaRPr lang="en-US" altLang="ja-JP" dirty="0"/>
          </a:p>
          <a:p>
            <a:r>
              <a:rPr kumimoji="1" lang="ja-JP" altLang="en-US" dirty="0"/>
              <a:t>・・・</a:t>
            </a:r>
            <a:r>
              <a:rPr lang="ja-JP" altLang="en-US" dirty="0"/>
              <a:t>シングルモード化</a:t>
            </a:r>
            <a:endParaRPr kumimoji="1" lang="ja-JP" altLang="en-US"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FCAD109A-C6BF-4396-8F53-540130433239}"/>
                  </a:ext>
                </a:extLst>
              </p:cNvPr>
              <p:cNvSpPr txBox="1"/>
              <p:nvPr/>
            </p:nvSpPr>
            <p:spPr>
              <a:xfrm>
                <a:off x="591204"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=500, 1000, 2000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=3,</a:t>
                </a:r>
                <a:r>
                  <a:rPr lang="ja-JP" altLang="en-US" dirty="0"/>
                  <a:t> </a:t>
                </a:r>
                <a:r>
                  <a:rPr kumimoji="1" lang="en-US" altLang="ja-JP" dirty="0"/>
                  <a:t>5, 10, 30, 50, 100, 300 </a:t>
                </a:r>
                <a:r>
                  <a:rPr kumimoji="1" lang="en-US" altLang="ja-JP" dirty="0" err="1"/>
                  <a:t>μm</a:t>
                </a:r>
                <a:r>
                  <a:rPr kumimoji="1" lang="en-US" altLang="ja-JP" dirty="0"/>
                  <a:t> </a:t>
                </a:r>
                <a:endParaRPr kumimoji="1" lang="ja-JP" altLang="en-US" dirty="0"/>
              </a:p>
            </p:txBody>
          </p:sp>
        </mc:Choice>
        <mc:Fallback xmlns="">
          <p:sp>
            <p:nvSpPr>
              <p:cNvPr id="2" name="テキスト ボックス 1">
                <a:extLst>
                  <a:ext uri="{FF2B5EF4-FFF2-40B4-BE49-F238E27FC236}">
                    <a16:creationId xmlns:a16="http://schemas.microsoft.com/office/drawing/2014/main" id="{FCAD109A-C6BF-4396-8F53-540130433239}"/>
                  </a:ext>
                </a:extLst>
              </p:cNvPr>
              <p:cNvSpPr txBox="1">
                <a:spLocks noRot="1" noChangeAspect="1" noMove="1" noResize="1" noEditPoints="1" noAdjustHandles="1" noChangeArrowheads="1" noChangeShapeType="1" noTextEdit="1"/>
              </p:cNvSpPr>
              <p:nvPr/>
            </p:nvSpPr>
            <p:spPr>
              <a:xfrm>
                <a:off x="591204" y="4538134"/>
                <a:ext cx="3462867" cy="646331"/>
              </a:xfrm>
              <a:prstGeom prst="rect">
                <a:avLst/>
              </a:prstGeom>
              <a:blipFill>
                <a:blip r:embed="rId5"/>
                <a:stretch>
                  <a:fillRect t="-3704" r="-351" b="-12963"/>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BDAA710-D411-4BBA-B41F-58D17D8D8628}"/>
                  </a:ext>
                </a:extLst>
              </p:cNvPr>
              <p:cNvSpPr txBox="1"/>
              <p:nvPr/>
            </p:nvSpPr>
            <p:spPr>
              <a:xfrm>
                <a:off x="5155148"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=300, 400, 500, 1000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=1.5, 2.5 </a:t>
                </a:r>
                <a:r>
                  <a:rPr kumimoji="1" lang="en-US" altLang="ja-JP" dirty="0" err="1"/>
                  <a:t>μm</a:t>
                </a:r>
                <a:r>
                  <a:rPr kumimoji="1" lang="en-US" altLang="ja-JP" dirty="0"/>
                  <a:t> </a:t>
                </a:r>
                <a:endParaRPr kumimoji="1" lang="ja-JP" altLang="en-US" dirty="0"/>
              </a:p>
            </p:txBody>
          </p:sp>
        </mc:Choice>
        <mc:Fallback xmlns="">
          <p:sp>
            <p:nvSpPr>
              <p:cNvPr id="13" name="テキスト ボックス 12">
                <a:extLst>
                  <a:ext uri="{FF2B5EF4-FFF2-40B4-BE49-F238E27FC236}">
                    <a16:creationId xmlns:a16="http://schemas.microsoft.com/office/drawing/2014/main" id="{7BDAA710-D411-4BBA-B41F-58D17D8D8628}"/>
                  </a:ext>
                </a:extLst>
              </p:cNvPr>
              <p:cNvSpPr txBox="1">
                <a:spLocks noRot="1" noChangeAspect="1" noMove="1" noResize="1" noEditPoints="1" noAdjustHandles="1" noChangeArrowheads="1" noChangeShapeType="1" noTextEdit="1"/>
              </p:cNvSpPr>
              <p:nvPr/>
            </p:nvSpPr>
            <p:spPr>
              <a:xfrm>
                <a:off x="5155148" y="4538134"/>
                <a:ext cx="3462867" cy="646331"/>
              </a:xfrm>
              <a:prstGeom prst="rect">
                <a:avLst/>
              </a:prstGeom>
              <a:blipFill>
                <a:blip r:embed="rId6"/>
                <a:stretch>
                  <a:fillRect t="-3704" b="-1296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35851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84E2B51-945D-4C0E-9738-E2BAB87CC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 y="381965"/>
            <a:ext cx="7689416" cy="4017389"/>
          </a:xfrm>
          <a:prstGeom prst="rect">
            <a:avLst/>
          </a:prstGeom>
        </p:spPr>
      </p:pic>
      <p:sp>
        <p:nvSpPr>
          <p:cNvPr id="4" name="スライド番号プレースホルダー 3">
            <a:extLst>
              <a:ext uri="{FF2B5EF4-FFF2-40B4-BE49-F238E27FC236}">
                <a16:creationId xmlns:a16="http://schemas.microsoft.com/office/drawing/2014/main" id="{941B52C3-3A88-5449-A5D6-E48888C8287A}"/>
              </a:ext>
            </a:extLst>
          </p:cNvPr>
          <p:cNvSpPr>
            <a:spLocks noGrp="1"/>
          </p:cNvSpPr>
          <p:nvPr>
            <p:ph type="sldNum" sz="quarter" idx="12"/>
          </p:nvPr>
        </p:nvSpPr>
        <p:spPr/>
        <p:txBody>
          <a:bodyPr/>
          <a:lstStyle/>
          <a:p>
            <a:fld id="{B1CF0B90-4240-4ABE-BCFA-150BA8095602}" type="slidenum">
              <a:rPr kumimoji="1" lang="ja-JP" altLang="en-US" smtClean="0"/>
              <a:t>8</a:t>
            </a:fld>
            <a:endParaRPr kumimoji="1" lang="ja-JP" altLang="en-US"/>
          </a:p>
        </p:txBody>
      </p:sp>
      <p:sp>
        <p:nvSpPr>
          <p:cNvPr id="9" name="テキスト ボックス 8">
            <a:extLst>
              <a:ext uri="{FF2B5EF4-FFF2-40B4-BE49-F238E27FC236}">
                <a16:creationId xmlns:a16="http://schemas.microsoft.com/office/drawing/2014/main" id="{32307F83-ECA5-DB44-867B-323F6C66C341}"/>
              </a:ext>
            </a:extLst>
          </p:cNvPr>
          <p:cNvSpPr txBox="1"/>
          <p:nvPr/>
        </p:nvSpPr>
        <p:spPr>
          <a:xfrm>
            <a:off x="55720" y="826650"/>
            <a:ext cx="3347884" cy="461665"/>
          </a:xfrm>
          <a:prstGeom prst="rect">
            <a:avLst/>
          </a:prstGeom>
          <a:noFill/>
        </p:spPr>
        <p:txBody>
          <a:bodyPr wrap="square" rtlCol="0">
            <a:spAutoFit/>
          </a:bodyPr>
          <a:lstStyle/>
          <a:p>
            <a:r>
              <a:rPr kumimoji="1" lang="ja-JP" altLang="en-US" sz="2400" dirty="0"/>
              <a:t>定常電流注入</a:t>
            </a:r>
          </a:p>
        </p:txBody>
      </p:sp>
      <p:sp>
        <p:nvSpPr>
          <p:cNvPr id="10" name="テキスト ボックス 9">
            <a:extLst>
              <a:ext uri="{FF2B5EF4-FFF2-40B4-BE49-F238E27FC236}">
                <a16:creationId xmlns:a16="http://schemas.microsoft.com/office/drawing/2014/main" id="{C0A908BA-8ABD-1D41-BD87-93F50A66E622}"/>
              </a:ext>
            </a:extLst>
          </p:cNvPr>
          <p:cNvSpPr txBox="1"/>
          <p:nvPr/>
        </p:nvSpPr>
        <p:spPr>
          <a:xfrm>
            <a:off x="6702463" y="0"/>
            <a:ext cx="1815895" cy="369332"/>
          </a:xfrm>
          <a:prstGeom prst="rect">
            <a:avLst/>
          </a:prstGeom>
          <a:noFill/>
        </p:spPr>
        <p:txBody>
          <a:bodyPr wrap="square" rtlCol="0">
            <a:spAutoFit/>
          </a:bodyPr>
          <a:lstStyle/>
          <a:p>
            <a:r>
              <a:rPr kumimoji="1" lang="ja-JP" altLang="en-US"/>
              <a:t>サンプル</a:t>
            </a:r>
          </a:p>
        </p:txBody>
      </p:sp>
      <p:sp>
        <p:nvSpPr>
          <p:cNvPr id="14" name="タイトル 1">
            <a:extLst>
              <a:ext uri="{FF2B5EF4-FFF2-40B4-BE49-F238E27FC236}">
                <a16:creationId xmlns:a16="http://schemas.microsoft.com/office/drawing/2014/main" id="{68D05159-A111-4D3A-BD2C-9F5304934B14}"/>
              </a:ext>
            </a:extLst>
          </p:cNvPr>
          <p:cNvSpPr>
            <a:spLocks noGrp="1"/>
          </p:cNvSpPr>
          <p:nvPr>
            <p:ph type="title"/>
          </p:nvPr>
        </p:nvSpPr>
        <p:spPr>
          <a:xfrm>
            <a:off x="371475" y="365126"/>
            <a:ext cx="7886700" cy="315911"/>
          </a:xfrm>
        </p:spPr>
        <p:txBody>
          <a:bodyPr>
            <a:noAutofit/>
          </a:bodyPr>
          <a:lstStyle/>
          <a:p>
            <a:r>
              <a:rPr lang="ja-JP" altLang="en-US" sz="3600" u="sng" dirty="0"/>
              <a:t>測定方法</a:t>
            </a:r>
            <a:endParaRPr kumimoji="1" lang="ja-JP" altLang="en-US" sz="3600" u="sng" dirty="0"/>
          </a:p>
        </p:txBody>
      </p:sp>
      <p:grpSp>
        <p:nvGrpSpPr>
          <p:cNvPr id="3" name="グループ化 2">
            <a:extLst>
              <a:ext uri="{FF2B5EF4-FFF2-40B4-BE49-F238E27FC236}">
                <a16:creationId xmlns:a16="http://schemas.microsoft.com/office/drawing/2014/main" id="{8CF21526-94C5-0540-B586-8D4567B6EC18}"/>
              </a:ext>
            </a:extLst>
          </p:cNvPr>
          <p:cNvGrpSpPr/>
          <p:nvPr/>
        </p:nvGrpSpPr>
        <p:grpSpPr>
          <a:xfrm>
            <a:off x="6798188" y="230669"/>
            <a:ext cx="2744592" cy="6197594"/>
            <a:chOff x="6798188" y="230669"/>
            <a:chExt cx="2744592" cy="6197594"/>
          </a:xfrm>
        </p:grpSpPr>
        <p:pic>
          <p:nvPicPr>
            <p:cNvPr id="11" name="図 10">
              <a:extLst>
                <a:ext uri="{FF2B5EF4-FFF2-40B4-BE49-F238E27FC236}">
                  <a16:creationId xmlns:a16="http://schemas.microsoft.com/office/drawing/2014/main" id="{A6ACE348-016F-6249-8A2F-0E5A4C559B08}"/>
                </a:ext>
              </a:extLst>
            </p:cNvPr>
            <p:cNvPicPr>
              <a:picLocks noChangeAspect="1"/>
            </p:cNvPicPr>
            <p:nvPr/>
          </p:nvPicPr>
          <p:blipFill rotWithShape="1">
            <a:blip r:embed="rId3">
              <a:extLst>
                <a:ext uri="{28A0092B-C50C-407E-A947-70E740481C1C}">
                  <a14:useLocalDpi xmlns:a14="http://schemas.microsoft.com/office/drawing/2010/main" val="0"/>
                </a:ext>
              </a:extLst>
            </a:blip>
            <a:srcRect l="2" r="67062"/>
            <a:stretch/>
          </p:blipFill>
          <p:spPr>
            <a:xfrm>
              <a:off x="6798188" y="297421"/>
              <a:ext cx="2290092" cy="6130842"/>
            </a:xfrm>
            <a:prstGeom prst="rect">
              <a:avLst/>
            </a:prstGeom>
          </p:spPr>
        </p:pic>
        <p:sp>
          <p:nvSpPr>
            <p:cNvPr id="2" name="正方形/長方形 1">
              <a:extLst>
                <a:ext uri="{FF2B5EF4-FFF2-40B4-BE49-F238E27FC236}">
                  <a16:creationId xmlns:a16="http://schemas.microsoft.com/office/drawing/2014/main" id="{EA227DF9-E90E-5944-8712-3536AB6B138A}"/>
                </a:ext>
              </a:extLst>
            </p:cNvPr>
            <p:cNvSpPr/>
            <p:nvPr/>
          </p:nvSpPr>
          <p:spPr>
            <a:xfrm>
              <a:off x="8825230" y="230669"/>
              <a:ext cx="717550" cy="52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CDA6EC75-3308-4C94-A962-0ED188783CDB}"/>
              </a:ext>
            </a:extLst>
          </p:cNvPr>
          <p:cNvCxnSpPr/>
          <p:nvPr/>
        </p:nvCxnSpPr>
        <p:spPr>
          <a:xfrm>
            <a:off x="7745136" y="5258781"/>
            <a:ext cx="33278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D54D093-60AD-4FBD-9996-79FD69532E63}"/>
              </a:ext>
            </a:extLst>
          </p:cNvPr>
          <p:cNvSpPr txBox="1"/>
          <p:nvPr/>
        </p:nvSpPr>
        <p:spPr>
          <a:xfrm>
            <a:off x="7687979" y="5304191"/>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pic>
        <p:nvPicPr>
          <p:cNvPr id="18" name="図 17">
            <a:extLst>
              <a:ext uri="{FF2B5EF4-FFF2-40B4-BE49-F238E27FC236}">
                <a16:creationId xmlns:a16="http://schemas.microsoft.com/office/drawing/2014/main" id="{37A069B9-5EB2-47C3-9E94-1686786EAFB2}"/>
              </a:ext>
            </a:extLst>
          </p:cNvPr>
          <p:cNvPicPr>
            <a:picLocks noChangeAspect="1"/>
          </p:cNvPicPr>
          <p:nvPr/>
        </p:nvPicPr>
        <p:blipFill rotWithShape="1">
          <a:blip r:embed="rId4">
            <a:extLst>
              <a:ext uri="{28A0092B-C50C-407E-A947-70E740481C1C}">
                <a14:useLocalDpi xmlns:a14="http://schemas.microsoft.com/office/drawing/2010/main" val="0"/>
              </a:ext>
            </a:extLst>
          </a:blip>
          <a:srcRect l="22457" r="18963"/>
          <a:stretch/>
        </p:blipFill>
        <p:spPr>
          <a:xfrm rot="5400000">
            <a:off x="4786837" y="4120910"/>
            <a:ext cx="1976250" cy="2530211"/>
          </a:xfrm>
          <a:prstGeom prst="rect">
            <a:avLst/>
          </a:prstGeom>
        </p:spPr>
      </p:pic>
      <p:sp>
        <p:nvSpPr>
          <p:cNvPr id="5" name="テキスト ボックス 4">
            <a:extLst>
              <a:ext uri="{FF2B5EF4-FFF2-40B4-BE49-F238E27FC236}">
                <a16:creationId xmlns:a16="http://schemas.microsoft.com/office/drawing/2014/main" id="{0C1649A2-4BD4-4B06-A93F-AC08101D3694}"/>
              </a:ext>
            </a:extLst>
          </p:cNvPr>
          <p:cNvSpPr txBox="1"/>
          <p:nvPr/>
        </p:nvSpPr>
        <p:spPr>
          <a:xfrm>
            <a:off x="4045748" y="6356351"/>
            <a:ext cx="3699388" cy="276999"/>
          </a:xfrm>
          <a:prstGeom prst="rect">
            <a:avLst/>
          </a:prstGeom>
          <a:noFill/>
        </p:spPr>
        <p:txBody>
          <a:bodyPr wrap="square" rtlCol="0">
            <a:spAutoFit/>
          </a:bodyPr>
          <a:lstStyle/>
          <a:p>
            <a:r>
              <a:rPr lang="ja-JP" altLang="en-US" sz="1200" dirty="0"/>
              <a:t>試料の電極をプローバーでさわり測定を行う様子</a:t>
            </a:r>
            <a:endParaRPr kumimoji="1" lang="ja-JP" altLang="en-US" sz="1200" dirty="0"/>
          </a:p>
        </p:txBody>
      </p:sp>
      <p:cxnSp>
        <p:nvCxnSpPr>
          <p:cNvPr id="7" name="直線矢印コネクタ 6">
            <a:extLst>
              <a:ext uri="{FF2B5EF4-FFF2-40B4-BE49-F238E27FC236}">
                <a16:creationId xmlns:a16="http://schemas.microsoft.com/office/drawing/2014/main" id="{D17D7C88-47EC-4F46-90AC-D7C74A548765}"/>
              </a:ext>
            </a:extLst>
          </p:cNvPr>
          <p:cNvCxnSpPr>
            <a:cxnSpLocks/>
          </p:cNvCxnSpPr>
          <p:nvPr/>
        </p:nvCxnSpPr>
        <p:spPr>
          <a:xfrm>
            <a:off x="5409125" y="4082319"/>
            <a:ext cx="163265" cy="63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F802777-8EF2-4F73-987F-C32327C97A63}"/>
              </a:ext>
            </a:extLst>
          </p:cNvPr>
          <p:cNvSpPr txBox="1"/>
          <p:nvPr/>
        </p:nvSpPr>
        <p:spPr>
          <a:xfrm>
            <a:off x="5031464" y="3861682"/>
            <a:ext cx="1486996" cy="276999"/>
          </a:xfrm>
          <a:prstGeom prst="rect">
            <a:avLst/>
          </a:prstGeom>
          <a:noFill/>
        </p:spPr>
        <p:txBody>
          <a:bodyPr wrap="square" rtlCol="0">
            <a:spAutoFit/>
          </a:bodyPr>
          <a:lstStyle/>
          <a:p>
            <a:r>
              <a:rPr lang="ja-JP" altLang="en-US" sz="1200" dirty="0"/>
              <a:t>プローバー</a:t>
            </a:r>
            <a:endParaRPr kumimoji="1" lang="ja-JP" altLang="en-US" sz="1200" dirty="0"/>
          </a:p>
        </p:txBody>
      </p:sp>
      <p:cxnSp>
        <p:nvCxnSpPr>
          <p:cNvPr id="24" name="直線矢印コネクタ 23">
            <a:extLst>
              <a:ext uri="{FF2B5EF4-FFF2-40B4-BE49-F238E27FC236}">
                <a16:creationId xmlns:a16="http://schemas.microsoft.com/office/drawing/2014/main" id="{A453AF68-2C7A-428A-9DEC-9D8EEF079757}"/>
              </a:ext>
            </a:extLst>
          </p:cNvPr>
          <p:cNvCxnSpPr>
            <a:cxnSpLocks/>
          </p:cNvCxnSpPr>
          <p:nvPr/>
        </p:nvCxnSpPr>
        <p:spPr>
          <a:xfrm>
            <a:off x="5373821" y="4359318"/>
            <a:ext cx="163265" cy="50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AA9DE15-7B60-4D52-80D9-334D1D0E6B10}"/>
              </a:ext>
            </a:extLst>
          </p:cNvPr>
          <p:cNvSpPr txBox="1"/>
          <p:nvPr/>
        </p:nvSpPr>
        <p:spPr>
          <a:xfrm>
            <a:off x="4928615" y="4146801"/>
            <a:ext cx="583359" cy="276999"/>
          </a:xfrm>
          <a:prstGeom prst="rect">
            <a:avLst/>
          </a:prstGeom>
          <a:noFill/>
        </p:spPr>
        <p:txBody>
          <a:bodyPr wrap="square" rtlCol="0">
            <a:spAutoFit/>
          </a:bodyPr>
          <a:lstStyle/>
          <a:p>
            <a:r>
              <a:rPr lang="ja-JP" altLang="en-US" sz="1200" dirty="0"/>
              <a:t>試料</a:t>
            </a:r>
            <a:endParaRPr kumimoji="1" lang="ja-JP" altLang="en-US" sz="1200" dirty="0"/>
          </a:p>
        </p:txBody>
      </p:sp>
      <p:cxnSp>
        <p:nvCxnSpPr>
          <p:cNvPr id="27" name="直線矢印コネクタ 26">
            <a:extLst>
              <a:ext uri="{FF2B5EF4-FFF2-40B4-BE49-F238E27FC236}">
                <a16:creationId xmlns:a16="http://schemas.microsoft.com/office/drawing/2014/main" id="{744164A3-86CB-4DF7-BD7B-B0905DFA9A3A}"/>
              </a:ext>
            </a:extLst>
          </p:cNvPr>
          <p:cNvCxnSpPr>
            <a:cxnSpLocks/>
          </p:cNvCxnSpPr>
          <p:nvPr/>
        </p:nvCxnSpPr>
        <p:spPr>
          <a:xfrm>
            <a:off x="4427751" y="4821509"/>
            <a:ext cx="866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106996-F7A7-4F1E-94CE-F1404869E5ED}"/>
              </a:ext>
            </a:extLst>
          </p:cNvPr>
          <p:cNvSpPr txBox="1"/>
          <p:nvPr/>
        </p:nvSpPr>
        <p:spPr>
          <a:xfrm>
            <a:off x="3241817" y="4674889"/>
            <a:ext cx="1451692" cy="276999"/>
          </a:xfrm>
          <a:prstGeom prst="rect">
            <a:avLst/>
          </a:prstGeom>
          <a:noFill/>
        </p:spPr>
        <p:txBody>
          <a:bodyPr wrap="square" rtlCol="0">
            <a:spAutoFit/>
          </a:bodyPr>
          <a:lstStyle/>
          <a:p>
            <a:r>
              <a:rPr lang="ja-JP" altLang="en-US" sz="1200" dirty="0"/>
              <a:t>パワーメーター</a:t>
            </a:r>
            <a:endParaRPr kumimoji="1" lang="ja-JP" altLang="en-US" sz="1200" dirty="0"/>
          </a:p>
        </p:txBody>
      </p:sp>
    </p:spTree>
    <p:extLst>
      <p:ext uri="{BB962C8B-B14F-4D97-AF65-F5344CB8AC3E}">
        <p14:creationId xmlns:p14="http://schemas.microsoft.com/office/powerpoint/2010/main" val="15671191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6AE8D00-96DC-44D0-8326-A422FDA7AAFC}" vid="{1A7F8439-6EAD-4063-A46B-695BB4A4634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Arial＆MSゴシック</Template>
  <TotalTime>7027</TotalTime>
  <Words>2535</Words>
  <Application>Microsoft Macintosh PowerPoint</Application>
  <PresentationFormat>画面に合わせる (4:3)</PresentationFormat>
  <Paragraphs>566</Paragraphs>
  <Slides>41</Slides>
  <Notes>18</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41</vt:i4>
      </vt:variant>
    </vt:vector>
  </HeadingPairs>
  <TitlesOfParts>
    <vt:vector size="48" baseType="lpstr">
      <vt:lpstr>ＭＳ ゴシック</vt:lpstr>
      <vt:lpstr>游ゴシック</vt:lpstr>
      <vt:lpstr>Arial</vt:lpstr>
      <vt:lpstr>Cambria Math</vt:lpstr>
      <vt:lpstr>Wingdings</vt:lpstr>
      <vt:lpstr>Office テーマ</vt:lpstr>
      <vt:lpstr>Graph</vt:lpstr>
      <vt:lpstr>InGaAs系高利得量子井戸半導体レーザーの開発 及び評価測定</vt:lpstr>
      <vt:lpstr>目次</vt:lpstr>
      <vt:lpstr>背景</vt:lpstr>
      <vt:lpstr>背景 : 利得スイッチング</vt:lpstr>
      <vt:lpstr>背景 : 光パルスの高速化</vt:lpstr>
      <vt:lpstr>目的</vt:lpstr>
      <vt:lpstr>試料構造</vt:lpstr>
      <vt:lpstr>試料構造</vt:lpstr>
      <vt:lpstr>測定方法</vt:lpstr>
      <vt:lpstr>測定方法</vt:lpstr>
      <vt:lpstr>目次</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ブロードコンタクトレーザーまとめ</vt:lpstr>
      <vt:lpstr>目次</vt:lpstr>
      <vt:lpstr>測定結果 : 定常電流注入 リッジ導波路型レーザー　</vt:lpstr>
      <vt:lpstr>測定結果 : 定常電流注入 リッジ導波路型レーザー　</vt:lpstr>
      <vt:lpstr>PowerPoint プレゼンテーション</vt:lpstr>
      <vt:lpstr>測定結果 : 定常電流注入 リッジ導波路型レーザー　</vt:lpstr>
      <vt:lpstr>測定結果 : 定常電流注入 リッジ導波路型レーザー　</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 : InGaAs系材料の多重量子井戸化</vt:lpstr>
      <vt:lpstr>PowerPoint プレゼンテーション</vt:lpstr>
      <vt:lpstr>PowerPoint プレゼンテーション</vt:lpstr>
      <vt:lpstr>測定結果 : DC注入 リッジ導波路型レーザー　</vt:lpstr>
      <vt:lpstr>PowerPoint プレゼンテーション</vt:lpstr>
      <vt:lpstr>測定結果 : DC注入 リッジ導波路型レーザー　</vt:lpstr>
      <vt:lpstr>PowerPoint プレゼンテーション</vt:lpstr>
      <vt:lpstr>PowerPoint プレゼンテーション</vt:lpstr>
      <vt:lpstr>後発後行 10MQW, 2.5um ridge</vt:lpstr>
      <vt:lpstr>先発先行 3MQW, 2.5um ridge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InGaAs系高利得量子井戸半導体レーザーの開発 及び評価測定</dc:title>
  <dc:creator>N</dc:creator>
  <cp:lastModifiedBy>小松原　望</cp:lastModifiedBy>
  <cp:revision>243</cp:revision>
  <cp:lastPrinted>2019-01-12T10:45:44Z</cp:lastPrinted>
  <dcterms:created xsi:type="dcterms:W3CDTF">2019-01-05T08:06:48Z</dcterms:created>
  <dcterms:modified xsi:type="dcterms:W3CDTF">2019-01-15T03:53:17Z</dcterms:modified>
</cp:coreProperties>
</file>